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481" r:id="rId2"/>
    <p:sldId id="491" r:id="rId3"/>
    <p:sldId id="490" r:id="rId4"/>
    <p:sldId id="486" r:id="rId5"/>
    <p:sldId id="489" r:id="rId6"/>
    <p:sldId id="484" r:id="rId7"/>
    <p:sldId id="487" r:id="rId8"/>
    <p:sldId id="492" r:id="rId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9325"/>
    <a:srgbClr val="990000"/>
    <a:srgbClr val="E1E8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567" autoAdjust="0"/>
    <p:restoredTop sz="95226" autoAdjust="0"/>
  </p:normalViewPr>
  <p:slideViewPr>
    <p:cSldViewPr snapToGrid="0">
      <p:cViewPr>
        <p:scale>
          <a:sx n="70" d="100"/>
          <a:sy n="70" d="100"/>
        </p:scale>
        <p:origin x="1104" y="60"/>
      </p:cViewPr>
      <p:guideLst>
        <p:guide orient="horz" pos="2160"/>
        <p:guide pos="3840"/>
        <p:guide pos="2880"/>
      </p:guideLst>
    </p:cSldViewPr>
  </p:slideViewPr>
  <p:outlineViewPr>
    <p:cViewPr>
      <p:scale>
        <a:sx n="33" d="100"/>
        <a:sy n="33" d="100"/>
      </p:scale>
      <p:origin x="0" y="-2706"/>
    </p:cViewPr>
  </p:outlineViewPr>
  <p:notesTextViewPr>
    <p:cViewPr>
      <p:scale>
        <a:sx n="3" d="2"/>
        <a:sy n="3" d="2"/>
      </p:scale>
      <p:origin x="0" y="0"/>
    </p:cViewPr>
  </p:notesTextViewPr>
  <p:sorterViewPr>
    <p:cViewPr varScale="1">
      <p:scale>
        <a:sx n="1" d="1"/>
        <a:sy n="1" d="1"/>
      </p:scale>
      <p:origin x="0" y="0"/>
    </p:cViewPr>
  </p:sorterViewPr>
  <p:notesViewPr>
    <p:cSldViewPr snapToGrid="0">
      <p:cViewPr>
        <p:scale>
          <a:sx n="75" d="100"/>
          <a:sy n="75" d="100"/>
        </p:scale>
        <p:origin x="-3096" y="29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938" y="1"/>
            <a:ext cx="3037840" cy="466725"/>
          </a:xfrm>
          <a:prstGeom prst="rect">
            <a:avLst/>
          </a:prstGeom>
        </p:spPr>
        <p:txBody>
          <a:bodyPr vert="horz" lIns="91440" tIns="45720" rIns="91440" bIns="45720" rtlCol="0"/>
          <a:lstStyle>
            <a:lvl1pPr algn="r">
              <a:defRPr sz="1200"/>
            </a:lvl1pPr>
          </a:lstStyle>
          <a:p>
            <a:fld id="{7750BEBB-F610-4721-8BCD-8E72B474193C}" type="datetimeFigureOut">
              <a:rPr lang="en-US" smtClean="0"/>
              <a:pPr/>
              <a:t>3/19/2017</a:t>
            </a:fld>
            <a:endParaRPr lang="en-US" dirty="0"/>
          </a:p>
        </p:txBody>
      </p:sp>
      <p:sp>
        <p:nvSpPr>
          <p:cNvPr id="4" name="Footer Placeholder 3"/>
          <p:cNvSpPr>
            <a:spLocks noGrp="1"/>
          </p:cNvSpPr>
          <p:nvPr>
            <p:ph type="ftr" sz="quarter" idx="2"/>
          </p:nvPr>
        </p:nvSpPr>
        <p:spPr>
          <a:xfrm>
            <a:off x="0" y="8829676"/>
            <a:ext cx="3037840"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676"/>
            <a:ext cx="3037840" cy="466725"/>
          </a:xfrm>
          <a:prstGeom prst="rect">
            <a:avLst/>
          </a:prstGeom>
        </p:spPr>
        <p:txBody>
          <a:bodyPr vert="horz" lIns="91440" tIns="45720" rIns="91440" bIns="45720" rtlCol="0" anchor="b"/>
          <a:lstStyle>
            <a:lvl1pPr algn="r">
              <a:defRPr sz="1200"/>
            </a:lvl1pPr>
          </a:lstStyle>
          <a:p>
            <a:fld id="{2FF03498-890F-4372-88A8-8D9485B2660B}" type="slidenum">
              <a:rPr lang="en-US" smtClean="0"/>
              <a:pPr/>
              <a:t>‹#›</a:t>
            </a:fld>
            <a:endParaRPr lang="en-US" dirty="0"/>
          </a:p>
        </p:txBody>
      </p:sp>
    </p:spTree>
    <p:extLst>
      <p:ext uri="{BB962C8B-B14F-4D97-AF65-F5344CB8AC3E}">
        <p14:creationId xmlns:p14="http://schemas.microsoft.com/office/powerpoint/2010/main" val="37731606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5"/>
          </a:xfrm>
          <a:prstGeom prst="rect">
            <a:avLst/>
          </a:prstGeom>
        </p:spPr>
        <p:txBody>
          <a:bodyPr vert="horz" lIns="92757" tIns="46378" rIns="92757" bIns="46378" rtlCol="0"/>
          <a:lstStyle>
            <a:lvl1pPr algn="l">
              <a:defRPr sz="1200"/>
            </a:lvl1pPr>
          </a:lstStyle>
          <a:p>
            <a:endParaRPr lang="en-US" dirty="0"/>
          </a:p>
        </p:txBody>
      </p:sp>
      <p:sp>
        <p:nvSpPr>
          <p:cNvPr id="3" name="Date Placeholder 2"/>
          <p:cNvSpPr>
            <a:spLocks noGrp="1"/>
          </p:cNvSpPr>
          <p:nvPr>
            <p:ph type="dt" idx="1"/>
          </p:nvPr>
        </p:nvSpPr>
        <p:spPr>
          <a:xfrm>
            <a:off x="3970938" y="1"/>
            <a:ext cx="3037840" cy="466435"/>
          </a:xfrm>
          <a:prstGeom prst="rect">
            <a:avLst/>
          </a:prstGeom>
        </p:spPr>
        <p:txBody>
          <a:bodyPr vert="horz" lIns="92757" tIns="46378" rIns="92757" bIns="46378" rtlCol="0"/>
          <a:lstStyle>
            <a:lvl1pPr algn="r">
              <a:defRPr sz="1200"/>
            </a:lvl1pPr>
          </a:lstStyle>
          <a:p>
            <a:fld id="{107D0715-DAF4-4617-893E-B2061F9375F6}" type="datetimeFigureOut">
              <a:rPr lang="en-US" smtClean="0"/>
              <a:pPr/>
              <a:t>3/19/2017</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2757" tIns="46378" rIns="92757" bIns="46378"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2757" tIns="46378" rIns="92757" bIns="4637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4"/>
          </a:xfrm>
          <a:prstGeom prst="rect">
            <a:avLst/>
          </a:prstGeom>
        </p:spPr>
        <p:txBody>
          <a:bodyPr vert="horz" lIns="92757" tIns="46378" rIns="92757" bIns="4637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4"/>
          </a:xfrm>
          <a:prstGeom prst="rect">
            <a:avLst/>
          </a:prstGeom>
        </p:spPr>
        <p:txBody>
          <a:bodyPr vert="horz" lIns="92757" tIns="46378" rIns="92757" bIns="46378" rtlCol="0" anchor="b"/>
          <a:lstStyle>
            <a:lvl1pPr algn="r">
              <a:defRPr sz="1200"/>
            </a:lvl1pPr>
          </a:lstStyle>
          <a:p>
            <a:fld id="{D3F6D1C2-E6D4-427F-9293-9D0C0FC31A8E}" type="slidenum">
              <a:rPr lang="en-US" smtClean="0"/>
              <a:pPr/>
              <a:t>‹#›</a:t>
            </a:fld>
            <a:endParaRPr lang="en-US" dirty="0"/>
          </a:p>
        </p:txBody>
      </p:sp>
    </p:spTree>
    <p:extLst>
      <p:ext uri="{BB962C8B-B14F-4D97-AF65-F5344CB8AC3E}">
        <p14:creationId xmlns:p14="http://schemas.microsoft.com/office/powerpoint/2010/main" val="2919007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6050" y="1163638"/>
            <a:ext cx="4187825" cy="3140075"/>
          </a:xfrm>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Crisis, The Bail-In and The SDR”</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Welcome to A Peek Beneath the Skin of the Markets, which is all about educated choices.</a:t>
            </a:r>
          </a:p>
          <a:p>
            <a:pPr fontAlgn="t"/>
            <a:r>
              <a:rPr lang="en-US" sz="1200" kern="1200" dirty="0" smtClean="0">
                <a:solidFill>
                  <a:schemeClr val="tx1"/>
                </a:solidFill>
                <a:effectLst/>
                <a:latin typeface="+mn-lt"/>
                <a:ea typeface="+mn-ea"/>
                <a:cs typeface="+mn-cs"/>
              </a:rPr>
              <a:t> </a:t>
            </a:r>
          </a:p>
          <a:p>
            <a:pPr fontAlgn="t"/>
            <a:r>
              <a:rPr lang="en-US" sz="1200" kern="1200" dirty="0" smtClean="0">
                <a:solidFill>
                  <a:schemeClr val="tx1"/>
                </a:solidFill>
                <a:effectLst/>
                <a:latin typeface="+mn-lt"/>
                <a:ea typeface="+mn-ea"/>
                <a:cs typeface="+mn-cs"/>
              </a:rPr>
              <a:t>Unseen by most, at midnight on December 31</a:t>
            </a:r>
            <a:r>
              <a:rPr lang="en-US" sz="1200" kern="1200" baseline="30000" dirty="0" smtClean="0">
                <a:solidFill>
                  <a:schemeClr val="tx1"/>
                </a:solidFill>
                <a:effectLst/>
                <a:latin typeface="+mn-lt"/>
                <a:ea typeface="+mn-ea"/>
                <a:cs typeface="+mn-cs"/>
              </a:rPr>
              <a:t>st </a:t>
            </a:r>
            <a:r>
              <a:rPr lang="en-US" sz="1200" kern="1200" dirty="0" smtClean="0">
                <a:solidFill>
                  <a:schemeClr val="tx1"/>
                </a:solidFill>
                <a:effectLst/>
                <a:latin typeface="+mn-lt"/>
                <a:ea typeface="+mn-ea"/>
                <a:cs typeface="+mn-cs"/>
              </a:rPr>
              <a:t>, global power shifted from the US to the IMF. I believe this shift seals the fate of the US dollar as “The” World’s reserve currency and will have great impact on every American and every US dollar denominated instrument. Make no mistake, the countdown has begun. </a:t>
            </a:r>
          </a:p>
          <a:p>
            <a:pPr fontAlgn="t"/>
            <a:r>
              <a:rPr lang="en-US" sz="1200" kern="1200" dirty="0" smtClean="0">
                <a:solidFill>
                  <a:schemeClr val="tx1"/>
                </a:solidFill>
                <a:effectLst/>
                <a:latin typeface="+mn-lt"/>
                <a:ea typeface="+mn-ea"/>
                <a:cs typeface="+mn-cs"/>
              </a:rPr>
              <a:t> </a:t>
            </a:r>
          </a:p>
          <a:p>
            <a:pPr fontAlgn="t"/>
            <a:r>
              <a:rPr lang="en-US" sz="1200" kern="1200" dirty="0" smtClean="0">
                <a:solidFill>
                  <a:schemeClr val="tx1"/>
                </a:solidFill>
                <a:effectLst/>
                <a:latin typeface="+mn-lt"/>
                <a:ea typeface="+mn-ea"/>
                <a:cs typeface="+mn-cs"/>
              </a:rPr>
              <a:t>In this webinar, we’ll discuss the looming “required” market crisis that will most likely result in a bank bail-in AND taxpayer bail-out, but that won’t be enough. Enter the IMF Bankers, with the synthetic SDR made out of thin air. Today we’ll take a quick</a:t>
            </a:r>
            <a:r>
              <a:rPr lang="en-US" sz="1200" kern="1200" baseline="0" dirty="0" smtClean="0">
                <a:solidFill>
                  <a:schemeClr val="tx1"/>
                </a:solidFill>
                <a:effectLst/>
                <a:latin typeface="+mn-lt"/>
                <a:ea typeface="+mn-ea"/>
                <a:cs typeface="+mn-cs"/>
              </a:rPr>
              <a:t> look at h</a:t>
            </a:r>
            <a:r>
              <a:rPr lang="en-US" sz="1200" kern="1200" dirty="0" smtClean="0">
                <a:solidFill>
                  <a:schemeClr val="tx1"/>
                </a:solidFill>
                <a:effectLst/>
                <a:latin typeface="+mn-lt"/>
                <a:ea typeface="+mn-ea"/>
                <a:cs typeface="+mn-cs"/>
              </a:rPr>
              <a:t>ow the upcoming events</a:t>
            </a:r>
            <a:r>
              <a:rPr lang="en-US" sz="1200" kern="1200" baseline="0" dirty="0" smtClean="0">
                <a:solidFill>
                  <a:schemeClr val="tx1"/>
                </a:solidFill>
                <a:effectLst/>
                <a:latin typeface="+mn-lt"/>
                <a:ea typeface="+mn-ea"/>
                <a:cs typeface="+mn-cs"/>
              </a:rPr>
              <a:t> are likely to</a:t>
            </a:r>
            <a:r>
              <a:rPr lang="en-US" sz="1200" kern="1200" dirty="0" smtClean="0">
                <a:solidFill>
                  <a:schemeClr val="tx1"/>
                </a:solidFill>
                <a:effectLst/>
                <a:latin typeface="+mn-lt"/>
                <a:ea typeface="+mn-ea"/>
                <a:cs typeface="+mn-cs"/>
              </a:rPr>
              <a:t> impact you and your family.</a:t>
            </a:r>
          </a:p>
          <a:p>
            <a:pPr fontAlgn="t"/>
            <a:endParaRPr lang="en-US" sz="1200" kern="1200" baseline="0" dirty="0" smtClean="0">
              <a:solidFill>
                <a:schemeClr val="tx1"/>
              </a:solidFill>
              <a:effectLst/>
              <a:latin typeface="+mn-lt"/>
              <a:ea typeface="+mn-ea"/>
              <a:cs typeface="+mn-cs"/>
            </a:endParaRPr>
          </a:p>
          <a:p>
            <a:pPr fontAlgn="t"/>
            <a:r>
              <a:rPr lang="en-US" sz="1200" kern="1200" baseline="0" dirty="0" smtClean="0">
                <a:solidFill>
                  <a:schemeClr val="tx1"/>
                </a:solidFill>
                <a:effectLst/>
                <a:latin typeface="+mn-lt"/>
                <a:ea typeface="+mn-ea"/>
                <a:cs typeface="+mn-cs"/>
              </a:rPr>
              <a:t>It’s been said that a very big crisis would enable the final shift out of the dollar standard to the SDR standard. The pattern that repeats during these shifts are wars, high inflation and fiat market crashes.</a:t>
            </a:r>
          </a:p>
          <a:p>
            <a:pPr fontAlgn="t"/>
            <a:endParaRPr lang="en-US" sz="1200" kern="1200" baseline="0" dirty="0" smtClean="0">
              <a:solidFill>
                <a:schemeClr val="tx1"/>
              </a:solidFill>
              <a:effectLst/>
              <a:latin typeface="+mn-lt"/>
              <a:ea typeface="+mn-ea"/>
              <a:cs typeface="+mn-cs"/>
            </a:endParaRPr>
          </a:p>
          <a:p>
            <a:pPr fontAlgn="t"/>
            <a:r>
              <a:rPr lang="en-US" sz="1200" kern="1200" baseline="0" dirty="0" smtClean="0">
                <a:solidFill>
                  <a:schemeClr val="tx1"/>
                </a:solidFill>
                <a:effectLst/>
                <a:latin typeface="+mn-lt"/>
                <a:ea typeface="+mn-ea"/>
                <a:cs typeface="+mn-cs"/>
              </a:rPr>
              <a:t>The US just moved troops near the Russian boarder. Interest rates have been spiking in anticipate of </a:t>
            </a:r>
            <a:r>
              <a:rPr lang="en-US" sz="1200" kern="1200" baseline="0" dirty="0" err="1" smtClean="0">
                <a:solidFill>
                  <a:schemeClr val="tx1"/>
                </a:solidFill>
                <a:effectLst/>
                <a:latin typeface="+mn-lt"/>
                <a:ea typeface="+mn-ea"/>
                <a:cs typeface="+mn-cs"/>
              </a:rPr>
              <a:t>Trumpflation</a:t>
            </a:r>
            <a:r>
              <a:rPr lang="en-US" sz="1200" kern="1200" baseline="0" dirty="0" smtClean="0">
                <a:solidFill>
                  <a:schemeClr val="tx1"/>
                </a:solidFill>
                <a:effectLst/>
                <a:latin typeface="+mn-lt"/>
                <a:ea typeface="+mn-ea"/>
                <a:cs typeface="+mn-cs"/>
              </a:rPr>
              <a:t>.</a:t>
            </a:r>
          </a:p>
          <a:p>
            <a:pPr fontAlgn="t"/>
            <a:endParaRPr lang="en-US" sz="1200" kern="1200" baseline="0" dirty="0" smtClean="0">
              <a:solidFill>
                <a:schemeClr val="tx1"/>
              </a:solidFill>
              <a:effectLst/>
              <a:latin typeface="+mn-lt"/>
              <a:ea typeface="+mn-ea"/>
              <a:cs typeface="+mn-cs"/>
            </a:endParaRPr>
          </a:p>
          <a:p>
            <a:pPr fontAlgn="t"/>
            <a:r>
              <a:rPr lang="en-US" sz="1200" kern="1200" baseline="0" dirty="0" smtClean="0">
                <a:solidFill>
                  <a:schemeClr val="tx1"/>
                </a:solidFill>
                <a:effectLst/>
                <a:latin typeface="+mn-lt"/>
                <a:ea typeface="+mn-ea"/>
                <a:cs typeface="+mn-cs"/>
              </a:rPr>
              <a:t>And the stock, bond and real estate markets have been inflated to severely high valuations with no buyers should there be a run in any market. But most people glance at the stock market for assurance, so that is the biggest tool used to hold public confidence.</a:t>
            </a:r>
          </a:p>
        </p:txBody>
      </p:sp>
      <p:sp>
        <p:nvSpPr>
          <p:cNvPr id="4" name="Slide Number Placeholder 3"/>
          <p:cNvSpPr>
            <a:spLocks noGrp="1"/>
          </p:cNvSpPr>
          <p:nvPr>
            <p:ph type="sldNum" sz="quarter" idx="10"/>
          </p:nvPr>
        </p:nvSpPr>
        <p:spPr/>
        <p:txBody>
          <a:bodyPr/>
          <a:lstStyle/>
          <a:p>
            <a:fld id="{E9646191-60CA-4CF7-BC60-CD3D8233E862}" type="slidenum">
              <a:rPr lang="en-US" smtClean="0"/>
              <a:pPr/>
              <a:t>1</a:t>
            </a:fld>
            <a:endParaRPr lang="en-US" dirty="0"/>
          </a:p>
        </p:txBody>
      </p:sp>
    </p:spTree>
    <p:extLst>
      <p:ext uri="{BB962C8B-B14F-4D97-AF65-F5344CB8AC3E}">
        <p14:creationId xmlns:p14="http://schemas.microsoft.com/office/powerpoint/2010/main" val="532399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6050" y="1163638"/>
            <a:ext cx="4187825" cy="3140075"/>
          </a:xfrm>
        </p:spPr>
      </p:sp>
      <p:sp>
        <p:nvSpPr>
          <p:cNvPr id="3" name="Notes Placeholder 2"/>
          <p:cNvSpPr>
            <a:spLocks noGrp="1"/>
          </p:cNvSpPr>
          <p:nvPr>
            <p:ph type="body" idx="1"/>
          </p:nvPr>
        </p:nvSpPr>
        <p:spPr/>
        <p:txBody>
          <a:bodyPr/>
          <a:lstStyle/>
          <a:p>
            <a:pPr defTabSz="928587">
              <a:defRPr/>
            </a:pPr>
            <a:r>
              <a:rPr lang="en-US" dirty="0" smtClean="0"/>
              <a:t>In the 90’s Federal</a:t>
            </a:r>
            <a:r>
              <a:rPr lang="en-US" baseline="0" dirty="0" smtClean="0"/>
              <a:t> Reserve </a:t>
            </a:r>
            <a:r>
              <a:rPr lang="en-US" dirty="0" err="1" smtClean="0"/>
              <a:t>Reg</a:t>
            </a:r>
            <a:r>
              <a:rPr lang="en-US" dirty="0" smtClean="0"/>
              <a:t> </a:t>
            </a:r>
            <a:r>
              <a:rPr lang="en-US" dirty="0" err="1" smtClean="0"/>
              <a:t>Dbank</a:t>
            </a:r>
            <a:r>
              <a:rPr lang="en-US" dirty="0" smtClean="0"/>
              <a:t> </a:t>
            </a:r>
          </a:p>
          <a:p>
            <a:pPr defTabSz="928587">
              <a:defRPr/>
            </a:pPr>
            <a:endParaRPr lang="en-US" dirty="0" smtClean="0"/>
          </a:p>
          <a:p>
            <a:pPr defTabSz="928587">
              <a:defRPr/>
            </a:pPr>
            <a:r>
              <a:rPr lang="en-US" dirty="0" smtClean="0"/>
              <a:t>Sweep funds and is referred to at Deposit Reclassification</a:t>
            </a:r>
            <a:r>
              <a:rPr lang="en-US" baseline="0" dirty="0" smtClean="0"/>
              <a:t> and is the foundation of the “Bail in” laws we’ll talk about in a few mins.</a:t>
            </a:r>
            <a:endParaRPr lang="en-US" dirty="0" smtClean="0"/>
          </a:p>
          <a:p>
            <a:pPr defTabSz="928587">
              <a:defRPr/>
            </a:pPr>
            <a:endParaRPr lang="en-US" dirty="0" smtClean="0"/>
          </a:p>
          <a:p>
            <a:pPr defTabSz="928587">
              <a:defRPr/>
            </a:pPr>
            <a:r>
              <a:rPr lang="en-US" dirty="0" smtClean="0"/>
              <a:t>Banks can use for</a:t>
            </a:r>
            <a:r>
              <a:rPr lang="en-US" baseline="0" dirty="0" smtClean="0"/>
              <a:t> their benefit</a:t>
            </a:r>
          </a:p>
          <a:p>
            <a:pPr defTabSz="928587">
              <a:defRPr/>
            </a:pPr>
            <a:endParaRPr lang="en-US" baseline="0" dirty="0" smtClean="0"/>
          </a:p>
          <a:p>
            <a:pPr defTabSz="928587">
              <a:defRPr/>
            </a:pPr>
            <a:r>
              <a:rPr lang="en-US" baseline="0" dirty="0" smtClean="0"/>
              <a:t>Sample notice tells you will not notice any change, but it’s for their benefit. </a:t>
            </a:r>
          </a:p>
          <a:p>
            <a:pPr defTabSz="928587">
              <a:defRPr/>
            </a:pPr>
            <a:endParaRPr lang="en-US" dirty="0" smtClean="0"/>
          </a:p>
          <a:p>
            <a:pPr defTabSz="928587">
              <a:defRPr/>
            </a:pPr>
            <a:endParaRPr lang="en-US" dirty="0" smtClean="0"/>
          </a:p>
          <a:p>
            <a:pPr defTabSz="928587">
              <a:defRPr/>
            </a:pPr>
            <a:endParaRPr lang="en-US" dirty="0" smtClean="0"/>
          </a:p>
          <a:p>
            <a:pPr defTabSz="928587">
              <a:defRPr/>
            </a:pPr>
            <a:endParaRPr lang="en-US" baseline="0" dirty="0" smtClean="0"/>
          </a:p>
          <a:p>
            <a:pPr marL="0" marR="0" indent="0" algn="l" defTabSz="928587" rtl="0" eaLnBrk="1" fontAlgn="auto" latinLnBrk="0" hangingPunct="1">
              <a:lnSpc>
                <a:spcPct val="100000"/>
              </a:lnSpc>
              <a:spcBef>
                <a:spcPts val="0"/>
              </a:spcBef>
              <a:spcAft>
                <a:spcPts val="0"/>
              </a:spcAft>
              <a:buClrTx/>
              <a:buSzTx/>
              <a:buFontTx/>
              <a:buNone/>
              <a:tabLst/>
              <a:defRPr/>
            </a:pPr>
            <a:r>
              <a:rPr lang="en-US" dirty="0" smtClean="0"/>
              <a:t>http://www.marketskeptics.com/2009/03/deposit-reclassification-used-to.html</a:t>
            </a:r>
          </a:p>
          <a:p>
            <a:pPr defTabSz="928587">
              <a:defRPr/>
            </a:pPr>
            <a:endParaRPr lang="en-US" dirty="0" smtClean="0"/>
          </a:p>
        </p:txBody>
      </p:sp>
      <p:sp>
        <p:nvSpPr>
          <p:cNvPr id="4" name="Slide Number Placeholder 3"/>
          <p:cNvSpPr>
            <a:spLocks noGrp="1"/>
          </p:cNvSpPr>
          <p:nvPr>
            <p:ph type="sldNum" sz="quarter" idx="10"/>
          </p:nvPr>
        </p:nvSpPr>
        <p:spPr/>
        <p:txBody>
          <a:bodyPr/>
          <a:lstStyle/>
          <a:p>
            <a:fld id="{D3F6D1C2-E6D4-427F-9293-9D0C0FC31A8E}" type="slidenum">
              <a:rPr lang="en-US" smtClean="0"/>
              <a:pPr/>
              <a:t>5</a:t>
            </a:fld>
            <a:endParaRPr lang="en-US" dirty="0"/>
          </a:p>
        </p:txBody>
      </p:sp>
    </p:spTree>
    <p:extLst>
      <p:ext uri="{BB962C8B-B14F-4D97-AF65-F5344CB8AC3E}">
        <p14:creationId xmlns:p14="http://schemas.microsoft.com/office/powerpoint/2010/main" val="2095563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08C2E39-F96D-4DB7-A43A-67480E98700E}" type="datetimeFigureOut">
              <a:rPr lang="en-US" smtClean="0"/>
              <a:pPr/>
              <a:t>3/19/2017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715F50-364B-4FE1-83D2-6BAA3A76DB85}" type="slidenum">
              <a:rPr lang="en-US" smtClean="0"/>
              <a:pPr/>
              <a:t>‹#›</a:t>
            </a:fld>
            <a:endParaRPr lang="en-US" dirty="0"/>
          </a:p>
        </p:txBody>
      </p:sp>
    </p:spTree>
    <p:extLst>
      <p:ext uri="{BB962C8B-B14F-4D97-AF65-F5344CB8AC3E}">
        <p14:creationId xmlns:p14="http://schemas.microsoft.com/office/powerpoint/2010/main" val="3211313068"/>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8C2E39-F96D-4DB7-A43A-67480E98700E}" type="datetimeFigureOut">
              <a:rPr lang="en-US" smtClean="0"/>
              <a:pPr/>
              <a:t>3/19/2017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715F50-364B-4FE1-83D2-6BAA3A76DB85}" type="slidenum">
              <a:rPr lang="en-US" smtClean="0"/>
              <a:pPr/>
              <a:t>‹#›</a:t>
            </a:fld>
            <a:endParaRPr lang="en-US" dirty="0"/>
          </a:p>
        </p:txBody>
      </p:sp>
    </p:spTree>
    <p:extLst>
      <p:ext uri="{BB962C8B-B14F-4D97-AF65-F5344CB8AC3E}">
        <p14:creationId xmlns:p14="http://schemas.microsoft.com/office/powerpoint/2010/main" val="1214063099"/>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8C2E39-F96D-4DB7-A43A-67480E98700E}" type="datetimeFigureOut">
              <a:rPr lang="en-US" smtClean="0"/>
              <a:pPr/>
              <a:t>3/19/2017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715F50-364B-4FE1-83D2-6BAA3A76DB85}" type="slidenum">
              <a:rPr lang="en-US" smtClean="0"/>
              <a:pPr/>
              <a:t>‹#›</a:t>
            </a:fld>
            <a:endParaRPr lang="en-US" dirty="0"/>
          </a:p>
        </p:txBody>
      </p:sp>
    </p:spTree>
    <p:extLst>
      <p:ext uri="{BB962C8B-B14F-4D97-AF65-F5344CB8AC3E}">
        <p14:creationId xmlns:p14="http://schemas.microsoft.com/office/powerpoint/2010/main" val="1684891137"/>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8C2E39-F96D-4DB7-A43A-67480E98700E}" type="datetimeFigureOut">
              <a:rPr lang="en-US" smtClean="0"/>
              <a:pPr/>
              <a:t>3/19/2017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715F50-364B-4FE1-83D2-6BAA3A76DB85}" type="slidenum">
              <a:rPr lang="en-US" smtClean="0"/>
              <a:pPr/>
              <a:t>‹#›</a:t>
            </a:fld>
            <a:endParaRPr lang="en-US" dirty="0"/>
          </a:p>
        </p:txBody>
      </p:sp>
    </p:spTree>
    <p:extLst>
      <p:ext uri="{BB962C8B-B14F-4D97-AF65-F5344CB8AC3E}">
        <p14:creationId xmlns:p14="http://schemas.microsoft.com/office/powerpoint/2010/main" val="146683114"/>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7"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8C2E39-F96D-4DB7-A43A-67480E98700E}" type="datetimeFigureOut">
              <a:rPr lang="en-US" smtClean="0"/>
              <a:pPr/>
              <a:t>3/19/2017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715F50-364B-4FE1-83D2-6BAA3A76DB85}" type="slidenum">
              <a:rPr lang="en-US" smtClean="0"/>
              <a:pPr/>
              <a:t>‹#›</a:t>
            </a:fld>
            <a:endParaRPr lang="en-US" dirty="0"/>
          </a:p>
        </p:txBody>
      </p:sp>
    </p:spTree>
    <p:extLst>
      <p:ext uri="{BB962C8B-B14F-4D97-AF65-F5344CB8AC3E}">
        <p14:creationId xmlns:p14="http://schemas.microsoft.com/office/powerpoint/2010/main" val="2651985393"/>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8C2E39-F96D-4DB7-A43A-67480E98700E}" type="datetimeFigureOut">
              <a:rPr lang="en-US" smtClean="0"/>
              <a:pPr/>
              <a:t>3/19/2017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715F50-364B-4FE1-83D2-6BAA3A76DB85}" type="slidenum">
              <a:rPr lang="en-US" smtClean="0"/>
              <a:pPr/>
              <a:t>‹#›</a:t>
            </a:fld>
            <a:endParaRPr lang="en-US" dirty="0"/>
          </a:p>
        </p:txBody>
      </p:sp>
    </p:spTree>
    <p:extLst>
      <p:ext uri="{BB962C8B-B14F-4D97-AF65-F5344CB8AC3E}">
        <p14:creationId xmlns:p14="http://schemas.microsoft.com/office/powerpoint/2010/main" val="3702556800"/>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8C2E39-F96D-4DB7-A43A-67480E98700E}" type="datetimeFigureOut">
              <a:rPr lang="en-US" smtClean="0"/>
              <a:pPr/>
              <a:t>3/19/2017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D715F50-364B-4FE1-83D2-6BAA3A76DB85}" type="slidenum">
              <a:rPr lang="en-US" smtClean="0"/>
              <a:pPr/>
              <a:t>‹#›</a:t>
            </a:fld>
            <a:endParaRPr lang="en-US" dirty="0"/>
          </a:p>
        </p:txBody>
      </p:sp>
    </p:spTree>
    <p:extLst>
      <p:ext uri="{BB962C8B-B14F-4D97-AF65-F5344CB8AC3E}">
        <p14:creationId xmlns:p14="http://schemas.microsoft.com/office/powerpoint/2010/main" val="543434586"/>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8C2E39-F96D-4DB7-A43A-67480E98700E}" type="datetimeFigureOut">
              <a:rPr lang="en-US" smtClean="0"/>
              <a:pPr/>
              <a:t>3/19/2017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D715F50-364B-4FE1-83D2-6BAA3A76DB85}" type="slidenum">
              <a:rPr lang="en-US" smtClean="0"/>
              <a:pPr/>
              <a:t>‹#›</a:t>
            </a:fld>
            <a:endParaRPr lang="en-US" dirty="0"/>
          </a:p>
        </p:txBody>
      </p:sp>
    </p:spTree>
    <p:extLst>
      <p:ext uri="{BB962C8B-B14F-4D97-AF65-F5344CB8AC3E}">
        <p14:creationId xmlns:p14="http://schemas.microsoft.com/office/powerpoint/2010/main" val="207181417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8C2E39-F96D-4DB7-A43A-67480E98700E}" type="datetimeFigureOut">
              <a:rPr lang="en-US" smtClean="0"/>
              <a:pPr/>
              <a:t>3/19/2017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D715F50-364B-4FE1-83D2-6BAA3A76DB85}" type="slidenum">
              <a:rPr lang="en-US" smtClean="0"/>
              <a:pPr/>
              <a:t>‹#›</a:t>
            </a:fld>
            <a:endParaRPr lang="en-US" dirty="0"/>
          </a:p>
        </p:txBody>
      </p:sp>
    </p:spTree>
    <p:extLst>
      <p:ext uri="{BB962C8B-B14F-4D97-AF65-F5344CB8AC3E}">
        <p14:creationId xmlns:p14="http://schemas.microsoft.com/office/powerpoint/2010/main" val="1562690246"/>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8C2E39-F96D-4DB7-A43A-67480E98700E}" type="datetimeFigureOut">
              <a:rPr lang="en-US" smtClean="0"/>
              <a:pPr/>
              <a:t>3/19/2017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715F50-364B-4FE1-83D2-6BAA3A76DB85}" type="slidenum">
              <a:rPr lang="en-US" smtClean="0"/>
              <a:pPr/>
              <a:t>‹#›</a:t>
            </a:fld>
            <a:endParaRPr lang="en-US" dirty="0"/>
          </a:p>
        </p:txBody>
      </p:sp>
    </p:spTree>
    <p:extLst>
      <p:ext uri="{BB962C8B-B14F-4D97-AF65-F5344CB8AC3E}">
        <p14:creationId xmlns:p14="http://schemas.microsoft.com/office/powerpoint/2010/main" val="17748482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8C2E39-F96D-4DB7-A43A-67480E98700E}" type="datetimeFigureOut">
              <a:rPr lang="en-US" smtClean="0"/>
              <a:pPr/>
              <a:t>3/19/2017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715F50-364B-4FE1-83D2-6BAA3A76DB85}" type="slidenum">
              <a:rPr lang="en-US" smtClean="0"/>
              <a:pPr/>
              <a:t>‹#›</a:t>
            </a:fld>
            <a:endParaRPr lang="en-US" dirty="0"/>
          </a:p>
        </p:txBody>
      </p:sp>
    </p:spTree>
    <p:extLst>
      <p:ext uri="{BB962C8B-B14F-4D97-AF65-F5344CB8AC3E}">
        <p14:creationId xmlns:p14="http://schemas.microsoft.com/office/powerpoint/2010/main" val="1247499502"/>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8C2E39-F96D-4DB7-A43A-67480E98700E}" type="datetimeFigureOut">
              <a:rPr lang="en-US" smtClean="0"/>
              <a:pPr/>
              <a:t>3/19/2017</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715F50-364B-4FE1-83D2-6BAA3A76DB85}" type="slidenum">
              <a:rPr lang="en-US" smtClean="0"/>
              <a:pPr/>
              <a:t>‹#›</a:t>
            </a:fld>
            <a:endParaRPr lang="en-US" dirty="0"/>
          </a:p>
        </p:txBody>
      </p:sp>
    </p:spTree>
    <p:extLst>
      <p:ext uri="{BB962C8B-B14F-4D97-AF65-F5344CB8AC3E}">
        <p14:creationId xmlns:p14="http://schemas.microsoft.com/office/powerpoint/2010/main" val="42556643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2098" y="5646587"/>
            <a:ext cx="8092722" cy="830997"/>
          </a:xfrm>
          <a:prstGeom prst="rect">
            <a:avLst/>
          </a:prstGeom>
          <a:noFill/>
          <a:ln>
            <a:noFill/>
          </a:ln>
        </p:spPr>
        <p:txBody>
          <a:bodyPr wrap="square" rtlCol="0">
            <a:spAutoFit/>
          </a:bodyPr>
          <a:lstStyle/>
          <a:p>
            <a:pPr algn="ctr"/>
            <a:endParaRPr lang="en-US" sz="800" dirty="0">
              <a:latin typeface="Times New Roman" panose="02020603050405020304" pitchFamily="18" charset="0"/>
              <a:cs typeface="Times New Roman" panose="02020603050405020304" pitchFamily="18" charset="0"/>
            </a:endParaRPr>
          </a:p>
          <a:p>
            <a:pPr algn="ctr"/>
            <a:r>
              <a:rPr lang="en-US" sz="800" dirty="0">
                <a:latin typeface="Times New Roman" panose="02020603050405020304" pitchFamily="18" charset="0"/>
                <a:cs typeface="Times New Roman" panose="02020603050405020304" pitchFamily="18" charset="0"/>
              </a:rPr>
              <a:t>The information in this Webinar has been carefully compiled from sources believed to be reliable, but the accuracy of the information is not guaranteed. The author, Lynette Zang was a licensed investment advisor but no longer maintains those licenses. This broadcast is not intended as investment advice. The opinions expressed are those of the author. Neither Lynette Zang nor ITM Trading can guarantee that any products offered by ITM will rise in value. You should be aware that prices will fluctuate and may go down as well as up. Strategies mentioned in this webinar may not be suitable for you. Past performance is never an indication of future profits. Before purchasing coins you should read ITM’s Risk Information and Purchase Policy documents.  Coins should be considered a long term hold for a portion of your investment portfolio. If you have any tax or other questions please consult a financial professional.</a:t>
            </a:r>
          </a:p>
        </p:txBody>
      </p:sp>
      <p:sp>
        <p:nvSpPr>
          <p:cNvPr id="24" name="TextBox 23"/>
          <p:cNvSpPr txBox="1"/>
          <p:nvPr/>
        </p:nvSpPr>
        <p:spPr>
          <a:xfrm>
            <a:off x="-12694" y="1310736"/>
            <a:ext cx="9144000" cy="830997"/>
          </a:xfrm>
          <a:prstGeom prst="rect">
            <a:avLst/>
          </a:prstGeom>
          <a:noFill/>
        </p:spPr>
        <p:txBody>
          <a:bodyPr wrap="square" rtlCol="0">
            <a:spAutoFit/>
          </a:bodyPr>
          <a:lstStyle/>
          <a:p>
            <a:pPr algn="ctr"/>
            <a:r>
              <a:rPr lang="en-US" sz="3200" b="1" dirty="0" smtClean="0">
                <a:latin typeface="Times New Roman" panose="02020603050405020304" pitchFamily="18" charset="0"/>
                <a:cs typeface="Times New Roman" panose="02020603050405020304" pitchFamily="18" charset="0"/>
              </a:rPr>
              <a:t>Fed Funds Rate Raised ¼% 3-15-17</a:t>
            </a:r>
            <a:endParaRPr lang="en-US" sz="3200" b="1" dirty="0">
              <a:latin typeface="Times New Roman" panose="02020603050405020304" pitchFamily="18" charset="0"/>
              <a:cs typeface="Times New Roman" panose="02020603050405020304" pitchFamily="18" charset="0"/>
            </a:endParaRPr>
          </a:p>
          <a:p>
            <a:pPr algn="ctr"/>
            <a:r>
              <a:rPr lang="en-US" sz="1600" b="1" dirty="0" smtClean="0">
                <a:solidFill>
                  <a:srgbClr val="FF0000"/>
                </a:solidFill>
                <a:latin typeface="Times New Roman" panose="02020603050405020304" pitchFamily="18" charset="0"/>
                <a:cs typeface="Times New Roman" panose="02020603050405020304" pitchFamily="18" charset="0"/>
              </a:rPr>
              <a:t>In the Fed’s Words; the Real Reasons Rates Were Raised</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7850" y="963979"/>
            <a:ext cx="9144000" cy="461665"/>
          </a:xfrm>
          <a:prstGeom prst="rect">
            <a:avLst/>
          </a:prstGeom>
          <a:noFill/>
        </p:spPr>
        <p:txBody>
          <a:bodyPr wrap="square" rtlCol="0">
            <a:spAutoFit/>
          </a:bodyPr>
          <a:lstStyle/>
          <a:p>
            <a:pPr algn="ctr"/>
            <a:r>
              <a:rPr lang="en-US" sz="2400" b="1" dirty="0" smtClean="0">
                <a:latin typeface="Times New Roman" panose="02020603050405020304" pitchFamily="18" charset="0"/>
                <a:cs typeface="Times New Roman" panose="02020603050405020304" pitchFamily="18" charset="0"/>
              </a:rPr>
              <a:t>Enabling Educated </a:t>
            </a:r>
            <a:r>
              <a:rPr lang="en-US" sz="2000" b="1" dirty="0" smtClean="0">
                <a:latin typeface="Times New Roman" panose="02020603050405020304" pitchFamily="18" charset="0"/>
                <a:cs typeface="Times New Roman" panose="02020603050405020304" pitchFamily="18" charset="0"/>
              </a:rPr>
              <a:t>Choices</a:t>
            </a:r>
          </a:p>
        </p:txBody>
      </p:sp>
      <p:sp>
        <p:nvSpPr>
          <p:cNvPr id="2" name="TextBox 1"/>
          <p:cNvSpPr txBox="1"/>
          <p:nvPr/>
        </p:nvSpPr>
        <p:spPr>
          <a:xfrm>
            <a:off x="0" y="469556"/>
            <a:ext cx="9136150" cy="646331"/>
          </a:xfrm>
          <a:prstGeom prst="rect">
            <a:avLst/>
          </a:prstGeom>
          <a:noFill/>
        </p:spPr>
        <p:txBody>
          <a:bodyPr wrap="square" rtlCol="0">
            <a:spAutoFit/>
          </a:bodyPr>
          <a:lstStyle/>
          <a:p>
            <a:pPr algn="ctr"/>
            <a:r>
              <a:rPr lang="en-US" sz="3600" b="1" dirty="0" smtClean="0">
                <a:latin typeface="Times New Roman" panose="02020603050405020304" pitchFamily="18" charset="0"/>
                <a:cs typeface="Times New Roman" panose="02020603050405020304" pitchFamily="18" charset="0"/>
              </a:rPr>
              <a:t>“Flash in Five”</a:t>
            </a:r>
            <a:endParaRPr lang="en-US" sz="3600" dirty="0">
              <a:latin typeface="Times New Roman" panose="02020603050405020304" pitchFamily="18" charset="0"/>
              <a:cs typeface="Times New Roman" panose="02020603050405020304" pitchFamily="18" charset="0"/>
            </a:endParaRPr>
          </a:p>
        </p:txBody>
      </p:sp>
      <p:sp>
        <p:nvSpPr>
          <p:cNvPr id="23" name="TextBox 22"/>
          <p:cNvSpPr txBox="1"/>
          <p:nvPr/>
        </p:nvSpPr>
        <p:spPr>
          <a:xfrm flipH="1">
            <a:off x="-1" y="115316"/>
            <a:ext cx="7633850" cy="461665"/>
          </a:xfrm>
          <a:prstGeom prst="rect">
            <a:avLst/>
          </a:prstGeom>
          <a:noFill/>
        </p:spPr>
        <p:txBody>
          <a:bodyPr wrap="square" rtlCol="0">
            <a:spAutoFit/>
          </a:bodyPr>
          <a:lstStyle/>
          <a:p>
            <a:pPr algn="ctr"/>
            <a:r>
              <a:rPr lang="en-US" sz="2400" b="1" dirty="0" smtClean="0">
                <a:latin typeface="Times New Roman" panose="02020603050405020304" pitchFamily="18" charset="0"/>
                <a:cs typeface="Times New Roman" panose="02020603050405020304" pitchFamily="18" charset="0"/>
              </a:rPr>
              <a:t>ITM Trading Educational Series Presents…</a:t>
            </a:r>
            <a:endParaRPr lang="en-US" sz="2400" b="1" dirty="0">
              <a:latin typeface="Times New Roman" panose="02020603050405020304" pitchFamily="18" charset="0"/>
              <a:cs typeface="Times New Roman" panose="02020603050405020304" pitchFamily="18" charset="0"/>
            </a:endParaRPr>
          </a:p>
        </p:txBody>
      </p:sp>
      <p:sp>
        <p:nvSpPr>
          <p:cNvPr id="30" name="TextBox 29"/>
          <p:cNvSpPr txBox="1"/>
          <p:nvPr/>
        </p:nvSpPr>
        <p:spPr>
          <a:xfrm>
            <a:off x="1201583" y="6632149"/>
            <a:ext cx="4540798" cy="276999"/>
          </a:xfrm>
          <a:prstGeom prst="rect">
            <a:avLst/>
          </a:prstGeom>
          <a:noFill/>
        </p:spPr>
        <p:txBody>
          <a:bodyPr wrap="square" rtlCol="0">
            <a:spAutoFit/>
          </a:bodyPr>
          <a:lstStyle/>
          <a:p>
            <a:r>
              <a:rPr lang="en-US" sz="1200" b="1" dirty="0" smtClean="0">
                <a:solidFill>
                  <a:schemeClr val="accent4">
                    <a:lumMod val="50000"/>
                  </a:schemeClr>
                </a:solidFill>
                <a:latin typeface="Times New Roman" panose="02020603050405020304" pitchFamily="18" charset="0"/>
                <a:cs typeface="Times New Roman" panose="02020603050405020304" pitchFamily="18" charset="0"/>
              </a:rPr>
              <a:t>Safeguarding Americans From </a:t>
            </a:r>
            <a:r>
              <a:rPr lang="en-US" sz="1200" b="1" dirty="0">
                <a:solidFill>
                  <a:schemeClr val="accent4">
                    <a:lumMod val="50000"/>
                  </a:schemeClr>
                </a:solidFill>
                <a:latin typeface="Times New Roman" panose="02020603050405020304" pitchFamily="18" charset="0"/>
                <a:cs typeface="Times New Roman" panose="02020603050405020304" pitchFamily="18" charset="0"/>
              </a:rPr>
              <a:t>the </a:t>
            </a:r>
            <a:r>
              <a:rPr lang="en-US" sz="1200" b="1" dirty="0" smtClean="0">
                <a:solidFill>
                  <a:schemeClr val="accent4">
                    <a:lumMod val="50000"/>
                  </a:schemeClr>
                </a:solidFill>
                <a:latin typeface="Times New Roman" panose="02020603050405020304" pitchFamily="18" charset="0"/>
                <a:cs typeface="Times New Roman" panose="02020603050405020304" pitchFamily="18" charset="0"/>
              </a:rPr>
              <a:t>Fiat Money Disease</a:t>
            </a:r>
            <a:endParaRPr lang="en-US" sz="1200" b="1" dirty="0">
              <a:solidFill>
                <a:schemeClr val="accent4">
                  <a:lumMod val="50000"/>
                </a:schemeClr>
              </a:solidFill>
              <a:latin typeface="Times New Roman" panose="02020603050405020304" pitchFamily="18" charset="0"/>
              <a:cs typeface="Times New Roman" panose="02020603050405020304" pitchFamily="18" charset="0"/>
            </a:endParaRPr>
          </a:p>
        </p:txBody>
      </p:sp>
      <p:sp>
        <p:nvSpPr>
          <p:cNvPr id="31" name="TextBox 30"/>
          <p:cNvSpPr txBox="1"/>
          <p:nvPr/>
        </p:nvSpPr>
        <p:spPr>
          <a:xfrm flipH="1">
            <a:off x="7429499" y="6477000"/>
            <a:ext cx="1714501" cy="338554"/>
          </a:xfrm>
          <a:prstGeom prst="rect">
            <a:avLst/>
          </a:prstGeom>
          <a:noFill/>
        </p:spPr>
        <p:txBody>
          <a:bodyPr wrap="square" rtlCol="0">
            <a:spAutoFit/>
          </a:bodyPr>
          <a:lstStyle/>
          <a:p>
            <a:r>
              <a:rPr lang="en-US" sz="1600" b="1" dirty="0" smtClean="0">
                <a:solidFill>
                  <a:schemeClr val="accent4">
                    <a:lumMod val="50000"/>
                  </a:schemeClr>
                </a:solidFill>
                <a:latin typeface="Times New Roman" panose="02020603050405020304" pitchFamily="18" charset="0"/>
                <a:cs typeface="Times New Roman" panose="02020603050405020304" pitchFamily="18" charset="0"/>
              </a:rPr>
              <a:t>888-696-4653 </a:t>
            </a:r>
            <a:endParaRPr lang="en-US" sz="1600" b="1" dirty="0">
              <a:solidFill>
                <a:schemeClr val="accent4">
                  <a:lumMod val="50000"/>
                </a:schemeClr>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23212" y="6435755"/>
            <a:ext cx="9144000" cy="276999"/>
          </a:xfrm>
          <a:prstGeom prst="rect">
            <a:avLst/>
          </a:prstGeom>
          <a:noFill/>
        </p:spPr>
        <p:txBody>
          <a:bodyPr wrap="square" rtlCol="0">
            <a:spAutoFit/>
          </a:bodyPr>
          <a:lstStyle/>
          <a:p>
            <a:pPr algn="ctr"/>
            <a:r>
              <a:rPr lang="en-US" sz="1200" b="1" dirty="0" smtClean="0">
                <a:latin typeface="Times New Roman" panose="02020603050405020304" pitchFamily="18" charset="0"/>
                <a:cs typeface="Times New Roman" panose="02020603050405020304" pitchFamily="18" charset="0"/>
              </a:rPr>
              <a:t>March </a:t>
            </a:r>
            <a:r>
              <a:rPr lang="en-US" sz="1200" b="1" dirty="0" smtClean="0">
                <a:latin typeface="Times New Roman" panose="02020603050405020304" pitchFamily="18" charset="0"/>
                <a:cs typeface="Times New Roman" panose="02020603050405020304" pitchFamily="18" charset="0"/>
              </a:rPr>
              <a:t>21</a:t>
            </a:r>
            <a:r>
              <a:rPr lang="en-US" sz="1200" b="1" dirty="0" smtClean="0">
                <a:latin typeface="Times New Roman" panose="02020603050405020304" pitchFamily="18" charset="0"/>
                <a:cs typeface="Times New Roman" panose="02020603050405020304" pitchFamily="18" charset="0"/>
              </a:rPr>
              <a:t>, </a:t>
            </a:r>
            <a:r>
              <a:rPr lang="en-US" sz="1200" b="1" dirty="0" smtClean="0">
                <a:latin typeface="Times New Roman" panose="02020603050405020304" pitchFamily="18" charset="0"/>
                <a:cs typeface="Times New Roman" panose="02020603050405020304" pitchFamily="18" charset="0"/>
              </a:rPr>
              <a:t>2017</a:t>
            </a:r>
            <a:endParaRPr lang="en-US" sz="1200" b="1"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23212" y="5181767"/>
            <a:ext cx="9108094" cy="646331"/>
          </a:xfrm>
          <a:prstGeom prst="rect">
            <a:avLst/>
          </a:prstGeom>
          <a:noFill/>
          <a:ln>
            <a:noFill/>
          </a:ln>
        </p:spPr>
        <p:txBody>
          <a:bodyPr wrap="square" rtlCol="0">
            <a:spAutoFit/>
          </a:bodyPr>
          <a:lstStyle/>
          <a:p>
            <a:pPr algn="ctr"/>
            <a:r>
              <a:rPr lang="en-US" b="1" dirty="0" smtClean="0">
                <a:solidFill>
                  <a:schemeClr val="accent4">
                    <a:lumMod val="50000"/>
                  </a:schemeClr>
                </a:solidFill>
                <a:latin typeface="Times New Roman" panose="02020603050405020304" pitchFamily="18" charset="0"/>
                <a:cs typeface="Times New Roman" panose="02020603050405020304" pitchFamily="18" charset="0"/>
              </a:rPr>
              <a:t>Created by Lynette Zang</a:t>
            </a:r>
          </a:p>
          <a:p>
            <a:pPr algn="ctr"/>
            <a:r>
              <a:rPr lang="en-US" b="1" dirty="0" smtClean="0">
                <a:solidFill>
                  <a:schemeClr val="accent4">
                    <a:lumMod val="50000"/>
                  </a:schemeClr>
                </a:solidFill>
                <a:latin typeface="Times New Roman" panose="02020603050405020304" pitchFamily="18" charset="0"/>
                <a:cs typeface="Times New Roman" panose="02020603050405020304" pitchFamily="18" charset="0"/>
              </a:rPr>
              <a:t>Chief Market Analyst, ITM Trading, Inc.</a:t>
            </a:r>
            <a:endParaRPr lang="en-US" b="1" dirty="0">
              <a:solidFill>
                <a:schemeClr val="accent4">
                  <a:lumMod val="50000"/>
                </a:schemeClr>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4"/>
          <a:stretch>
            <a:fillRect/>
          </a:stretch>
        </p:blipFill>
        <p:spPr>
          <a:xfrm>
            <a:off x="99807" y="2886255"/>
            <a:ext cx="3136258" cy="2362464"/>
          </a:xfrm>
          <a:prstGeom prst="rect">
            <a:avLst/>
          </a:prstGeom>
          <a:ln>
            <a:solidFill>
              <a:srgbClr val="FF0000"/>
            </a:solidFill>
          </a:ln>
        </p:spPr>
      </p:pic>
      <p:pic>
        <p:nvPicPr>
          <p:cNvPr id="12" name="Picture 11"/>
          <p:cNvPicPr>
            <a:picLocks noChangeAspect="1"/>
          </p:cNvPicPr>
          <p:nvPr/>
        </p:nvPicPr>
        <p:blipFill>
          <a:blip r:embed="rId5"/>
          <a:stretch>
            <a:fillRect/>
          </a:stretch>
        </p:blipFill>
        <p:spPr>
          <a:xfrm>
            <a:off x="3318495" y="2863908"/>
            <a:ext cx="3183365" cy="2382300"/>
          </a:xfrm>
          <a:prstGeom prst="rect">
            <a:avLst/>
          </a:prstGeom>
          <a:ln>
            <a:solidFill>
              <a:srgbClr val="FF0000"/>
            </a:solidFill>
          </a:ln>
        </p:spPr>
      </p:pic>
      <p:sp>
        <p:nvSpPr>
          <p:cNvPr id="13" name="TextBox 12"/>
          <p:cNvSpPr txBox="1"/>
          <p:nvPr/>
        </p:nvSpPr>
        <p:spPr>
          <a:xfrm>
            <a:off x="5792819" y="4553518"/>
            <a:ext cx="887019" cy="246221"/>
          </a:xfrm>
          <a:prstGeom prst="rect">
            <a:avLst/>
          </a:prstGeom>
          <a:noFill/>
        </p:spPr>
        <p:txBody>
          <a:bodyPr wrap="square" rtlCol="0">
            <a:spAutoFit/>
          </a:bodyPr>
          <a:lstStyle/>
          <a:p>
            <a:r>
              <a:rPr lang="en-US" sz="1000" b="1" dirty="0" smtClean="0">
                <a:solidFill>
                  <a:srgbClr val="FF0000"/>
                </a:solidFill>
                <a:latin typeface="Times New Roman" panose="02020603050405020304" pitchFamily="18" charset="0"/>
                <a:cs typeface="Times New Roman" panose="02020603050405020304" pitchFamily="18" charset="0"/>
              </a:rPr>
              <a:t>Below 1%</a:t>
            </a:r>
            <a:endParaRPr lang="en-US" sz="1000" b="1" dirty="0">
              <a:solidFill>
                <a:srgbClr val="FF0000"/>
              </a:solidFill>
              <a:latin typeface="Times New Roman" panose="02020603050405020304" pitchFamily="18" charset="0"/>
              <a:cs typeface="Times New Roman" panose="02020603050405020304" pitchFamily="18" charset="0"/>
            </a:endParaRPr>
          </a:p>
        </p:txBody>
      </p:sp>
      <p:pic>
        <p:nvPicPr>
          <p:cNvPr id="22" name="Picture 21"/>
          <p:cNvPicPr>
            <a:picLocks noChangeAspect="1"/>
          </p:cNvPicPr>
          <p:nvPr/>
        </p:nvPicPr>
        <p:blipFill>
          <a:blip r:embed="rId6"/>
          <a:stretch>
            <a:fillRect/>
          </a:stretch>
        </p:blipFill>
        <p:spPr>
          <a:xfrm>
            <a:off x="6598561" y="2857391"/>
            <a:ext cx="2426415" cy="2388817"/>
          </a:xfrm>
          <a:prstGeom prst="rect">
            <a:avLst/>
          </a:prstGeom>
          <a:ln w="19050">
            <a:solidFill>
              <a:srgbClr val="FF0000"/>
            </a:solidFill>
          </a:ln>
        </p:spPr>
      </p:pic>
      <p:sp>
        <p:nvSpPr>
          <p:cNvPr id="25" name="TextBox 24"/>
          <p:cNvSpPr txBox="1"/>
          <p:nvPr/>
        </p:nvSpPr>
        <p:spPr>
          <a:xfrm>
            <a:off x="2568509" y="3194818"/>
            <a:ext cx="847767" cy="255094"/>
          </a:xfrm>
          <a:prstGeom prst="rect">
            <a:avLst/>
          </a:prstGeom>
          <a:noFill/>
        </p:spPr>
        <p:txBody>
          <a:bodyPr wrap="square" rtlCol="0">
            <a:spAutoFit/>
          </a:bodyPr>
          <a:lstStyle/>
          <a:p>
            <a:r>
              <a:rPr lang="en-US" sz="1000" b="1" dirty="0" smtClean="0">
                <a:solidFill>
                  <a:srgbClr val="FF0000"/>
                </a:solidFill>
                <a:latin typeface="Times New Roman" panose="02020603050405020304" pitchFamily="18" charset="0"/>
                <a:cs typeface="Times New Roman" panose="02020603050405020304" pitchFamily="18" charset="0"/>
              </a:rPr>
              <a:t>Below 2%</a:t>
            </a:r>
            <a:endParaRPr lang="en-US" sz="1000" b="1" dirty="0">
              <a:solidFill>
                <a:srgbClr val="FF0000"/>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413760" y="4112311"/>
            <a:ext cx="2988480" cy="338554"/>
          </a:xfrm>
          <a:prstGeom prst="rect">
            <a:avLst/>
          </a:prstGeom>
          <a:noFill/>
        </p:spPr>
        <p:txBody>
          <a:bodyPr wrap="square" rtlCol="0">
            <a:spAutoFit/>
          </a:bodyPr>
          <a:lstStyle/>
          <a:p>
            <a:pPr algn="ctr"/>
            <a:r>
              <a:rPr lang="en-US" sz="1600" b="1" u="sng" dirty="0" smtClean="0">
                <a:solidFill>
                  <a:srgbClr val="FF0000"/>
                </a:solidFill>
                <a:latin typeface="Times New Roman" panose="02020603050405020304" pitchFamily="18" charset="0"/>
                <a:cs typeface="Times New Roman" panose="02020603050405020304" pitchFamily="18" charset="0"/>
              </a:rPr>
              <a:t>Annual Percentage Change</a:t>
            </a:r>
            <a:endParaRPr lang="en-US" sz="1600" b="1" u="sng" dirty="0">
              <a:solidFill>
                <a:srgbClr val="FF0000"/>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3163864" y="4119501"/>
            <a:ext cx="2988480" cy="338554"/>
          </a:xfrm>
          <a:prstGeom prst="rect">
            <a:avLst/>
          </a:prstGeom>
          <a:noFill/>
        </p:spPr>
        <p:txBody>
          <a:bodyPr wrap="square" rtlCol="0">
            <a:spAutoFit/>
          </a:bodyPr>
          <a:lstStyle/>
          <a:p>
            <a:pPr algn="ctr"/>
            <a:r>
              <a:rPr lang="en-US" sz="1600" b="1" u="sng" dirty="0" smtClean="0">
                <a:solidFill>
                  <a:srgbClr val="FF0000"/>
                </a:solidFill>
                <a:latin typeface="Times New Roman" panose="02020603050405020304" pitchFamily="18" charset="0"/>
                <a:cs typeface="Times New Roman" panose="02020603050405020304" pitchFamily="18" charset="0"/>
              </a:rPr>
              <a:t>Anticipated GDP Direction</a:t>
            </a:r>
            <a:endParaRPr lang="en-US" sz="1600" b="1" u="sng" dirty="0">
              <a:solidFill>
                <a:srgbClr val="FF0000"/>
              </a:solidFill>
              <a:latin typeface="Times New Roman" panose="02020603050405020304" pitchFamily="18" charset="0"/>
              <a:cs typeface="Times New Roman" panose="02020603050405020304" pitchFamily="18" charset="0"/>
            </a:endParaRPr>
          </a:p>
        </p:txBody>
      </p:sp>
      <p:sp>
        <p:nvSpPr>
          <p:cNvPr id="28" name="TextBox 27"/>
          <p:cNvSpPr txBox="1"/>
          <p:nvPr/>
        </p:nvSpPr>
        <p:spPr>
          <a:xfrm>
            <a:off x="7199807" y="4384241"/>
            <a:ext cx="1776377" cy="338554"/>
          </a:xfrm>
          <a:prstGeom prst="rect">
            <a:avLst/>
          </a:prstGeom>
          <a:noFill/>
        </p:spPr>
        <p:txBody>
          <a:bodyPr wrap="square" rtlCol="0">
            <a:spAutoFit/>
          </a:bodyPr>
          <a:lstStyle/>
          <a:p>
            <a:pPr algn="ctr"/>
            <a:r>
              <a:rPr lang="en-US" sz="1600" b="1" u="sng" dirty="0" smtClean="0">
                <a:solidFill>
                  <a:srgbClr val="FF0000"/>
                </a:solidFill>
                <a:latin typeface="Times New Roman" panose="02020603050405020304" pitchFamily="18" charset="0"/>
                <a:cs typeface="Times New Roman" panose="02020603050405020304" pitchFamily="18" charset="0"/>
              </a:rPr>
              <a:t>Spending</a:t>
            </a:r>
            <a:endParaRPr lang="en-US" sz="1600" b="1" u="sng" dirty="0">
              <a:solidFill>
                <a:srgbClr val="FF0000"/>
              </a:solidFill>
              <a:latin typeface="Times New Roman" panose="02020603050405020304" pitchFamily="18" charset="0"/>
              <a:cs typeface="Times New Roman" panose="02020603050405020304" pitchFamily="18" charset="0"/>
            </a:endParaRPr>
          </a:p>
        </p:txBody>
      </p:sp>
      <p:cxnSp>
        <p:nvCxnSpPr>
          <p:cNvPr id="15" name="Straight Connector 14"/>
          <p:cNvCxnSpPr/>
          <p:nvPr/>
        </p:nvCxnSpPr>
        <p:spPr>
          <a:xfrm flipV="1">
            <a:off x="1319333" y="3039921"/>
            <a:ext cx="1164112" cy="40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Rectangle 1"/>
          <p:cNvSpPr>
            <a:spLocks noChangeArrowheads="1"/>
          </p:cNvSpPr>
          <p:nvPr/>
        </p:nvSpPr>
        <p:spPr bwMode="auto">
          <a:xfrm>
            <a:off x="682098" y="2041989"/>
            <a:ext cx="8226424" cy="784830"/>
          </a:xfrm>
          <a:prstGeom prst="rect">
            <a:avLst/>
          </a:prstGeom>
          <a:noFill/>
          <a:ln>
            <a:noFill/>
          </a:ln>
          <a:effectLst/>
        </p:spPr>
        <p:txBody>
          <a:bodyPr vert="horz" wrap="square" lIns="9522" tIns="45720" rIns="9522" bIns="0" numCol="1" anchor="ctr" anchorCtr="0" compatLnSpc="1">
            <a:prstTxWarp prst="textNoShape">
              <a:avLst/>
            </a:prstTxWarp>
            <a:spAutoFit/>
          </a:bodyPr>
          <a:lstStyle/>
          <a:p>
            <a:pPr lvl="0" eaLnBrk="0" fontAlgn="base" hangingPunct="0">
              <a:spcBef>
                <a:spcPct val="0"/>
              </a:spcBef>
              <a:spcAft>
                <a:spcPct val="0"/>
              </a:spcAft>
            </a:pPr>
            <a:r>
              <a:rPr kumimoji="0" lang="en-US" altLang="en-US" sz="1600" b="1" i="0" u="none" strike="noStrike" cap="none" normalizeH="0" baseline="0" dirty="0" smtClean="0">
                <a:ln>
                  <a:noFill/>
                </a:ln>
                <a:solidFill>
                  <a:srgbClr val="555555"/>
                </a:solidFill>
                <a:effectLst/>
                <a:latin typeface="Times New Roman" panose="02020603050405020304" pitchFamily="18" charset="0"/>
                <a:cs typeface="Times New Roman" panose="02020603050405020304" pitchFamily="18" charset="0"/>
              </a:rPr>
              <a:t>"We have seen the economy progress over the last several months in exactly the way we anticipated," "We have some confidence in the path the economy is on.“ </a:t>
            </a:r>
          </a:p>
          <a:p>
            <a:pPr lvl="0" eaLnBrk="0" fontAlgn="base" hangingPunct="0">
              <a:spcBef>
                <a:spcPct val="0"/>
              </a:spcBef>
              <a:spcAft>
                <a:spcPct val="0"/>
              </a:spcAft>
            </a:pPr>
            <a:r>
              <a:rPr lang="en-US" altLang="en-US" sz="1600" b="1" dirty="0" smtClean="0">
                <a:solidFill>
                  <a:srgbClr val="555555"/>
                </a:solidFill>
                <a:latin typeface="Times New Roman" panose="02020603050405020304" pitchFamily="18" charset="0"/>
                <a:cs typeface="Times New Roman" panose="02020603050405020304" pitchFamily="18" charset="0"/>
              </a:rPr>
              <a:t>Fed </a:t>
            </a:r>
            <a:r>
              <a:rPr lang="en-US" altLang="en-US" sz="1600" b="1" dirty="0">
                <a:solidFill>
                  <a:srgbClr val="555555"/>
                </a:solidFill>
                <a:latin typeface="Times New Roman" panose="02020603050405020304" pitchFamily="18" charset="0"/>
                <a:cs typeface="Times New Roman" panose="02020603050405020304" pitchFamily="18" charset="0"/>
              </a:rPr>
              <a:t>Chair Janet </a:t>
            </a:r>
            <a:r>
              <a:rPr lang="en-US" altLang="en-US" sz="1600" b="1" dirty="0" smtClean="0">
                <a:solidFill>
                  <a:srgbClr val="555555"/>
                </a:solidFill>
                <a:latin typeface="Times New Roman" panose="02020603050405020304" pitchFamily="18" charset="0"/>
                <a:cs typeface="Times New Roman" panose="02020603050405020304" pitchFamily="18" charset="0"/>
              </a:rPr>
              <a:t>Yellen, in </a:t>
            </a:r>
            <a:r>
              <a:rPr lang="en-US" altLang="en-US" sz="1600" b="1" dirty="0">
                <a:solidFill>
                  <a:srgbClr val="555555"/>
                </a:solidFill>
                <a:latin typeface="Times New Roman" panose="02020603050405020304" pitchFamily="18" charset="0"/>
                <a:cs typeface="Times New Roman" panose="02020603050405020304" pitchFamily="18" charset="0"/>
              </a:rPr>
              <a:t>a press conference following the end of a two-day policy </a:t>
            </a:r>
            <a:r>
              <a:rPr lang="en-US" altLang="en-US" sz="1600" b="1" dirty="0" smtClean="0">
                <a:solidFill>
                  <a:srgbClr val="555555"/>
                </a:solidFill>
                <a:latin typeface="Times New Roman" panose="02020603050405020304" pitchFamily="18" charset="0"/>
                <a:cs typeface="Times New Roman" panose="02020603050405020304" pitchFamily="18" charset="0"/>
              </a:rPr>
              <a:t>meeting </a:t>
            </a:r>
            <a:endParaRPr kumimoji="0" lang="en-US" altLang="en-US"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32" name="TextBox 31"/>
          <p:cNvSpPr txBox="1"/>
          <p:nvPr/>
        </p:nvSpPr>
        <p:spPr>
          <a:xfrm>
            <a:off x="774131" y="3067152"/>
            <a:ext cx="1746027" cy="276999"/>
          </a:xfrm>
          <a:prstGeom prst="rect">
            <a:avLst/>
          </a:prstGeom>
          <a:noFill/>
        </p:spPr>
        <p:txBody>
          <a:bodyPr wrap="square" rtlCol="0">
            <a:spAutoFit/>
          </a:bodyPr>
          <a:lstStyle/>
          <a:p>
            <a:pPr algn="ctr"/>
            <a:r>
              <a:rPr lang="en-US" sz="1200" b="1" u="sng" dirty="0" smtClean="0">
                <a:latin typeface="Times New Roman" panose="02020603050405020304" pitchFamily="18" charset="0"/>
                <a:cs typeface="Times New Roman" panose="02020603050405020304" pitchFamily="18" charset="0"/>
              </a:rPr>
              <a:t>GDP = Economy</a:t>
            </a:r>
            <a:endParaRPr lang="en-US" sz="1200" b="1" u="sng"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2085765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571365" y="20755"/>
            <a:ext cx="7849065" cy="6645125"/>
          </a:xfrm>
          <a:prstGeom prst="rect">
            <a:avLst/>
          </a:prstGeom>
          <a:ln>
            <a:solidFill>
              <a:srgbClr val="FF0000"/>
            </a:solidFill>
          </a:ln>
        </p:spPr>
      </p:pic>
      <p:pic>
        <p:nvPicPr>
          <p:cNvPr id="4" name="Picture 3"/>
          <p:cNvPicPr>
            <a:picLocks noChangeAspect="1"/>
          </p:cNvPicPr>
          <p:nvPr/>
        </p:nvPicPr>
        <p:blipFill>
          <a:blip r:embed="rId3"/>
          <a:stretch>
            <a:fillRect/>
          </a:stretch>
        </p:blipFill>
        <p:spPr>
          <a:xfrm>
            <a:off x="4709456" y="2485558"/>
            <a:ext cx="2020692" cy="1569214"/>
          </a:xfrm>
          <a:prstGeom prst="rect">
            <a:avLst/>
          </a:prstGeom>
          <a:ln>
            <a:solidFill>
              <a:srgbClr val="FF0000"/>
            </a:solidFill>
          </a:ln>
        </p:spPr>
      </p:pic>
      <p:pic>
        <p:nvPicPr>
          <p:cNvPr id="5" name="Picture 4"/>
          <p:cNvPicPr>
            <a:picLocks noChangeAspect="1"/>
          </p:cNvPicPr>
          <p:nvPr/>
        </p:nvPicPr>
        <p:blipFill>
          <a:blip r:embed="rId4"/>
          <a:stretch>
            <a:fillRect/>
          </a:stretch>
        </p:blipFill>
        <p:spPr>
          <a:xfrm>
            <a:off x="563121" y="4562856"/>
            <a:ext cx="1678191" cy="1392849"/>
          </a:xfrm>
          <a:prstGeom prst="rect">
            <a:avLst/>
          </a:prstGeom>
          <a:ln>
            <a:solidFill>
              <a:srgbClr val="FF0000"/>
            </a:solidFill>
          </a:ln>
        </p:spPr>
      </p:pic>
      <p:pic>
        <p:nvPicPr>
          <p:cNvPr id="7" name="Picture 6"/>
          <p:cNvPicPr>
            <a:picLocks noChangeAspect="1"/>
          </p:cNvPicPr>
          <p:nvPr/>
        </p:nvPicPr>
        <p:blipFill>
          <a:blip r:embed="rId5"/>
          <a:stretch>
            <a:fillRect/>
          </a:stretch>
        </p:blipFill>
        <p:spPr>
          <a:xfrm>
            <a:off x="568421" y="5502599"/>
            <a:ext cx="2280947" cy="1140474"/>
          </a:xfrm>
          <a:prstGeom prst="rect">
            <a:avLst/>
          </a:prstGeom>
          <a:ln>
            <a:solidFill>
              <a:srgbClr val="FF0000"/>
            </a:solidFill>
          </a:ln>
        </p:spPr>
      </p:pic>
      <p:pic>
        <p:nvPicPr>
          <p:cNvPr id="6" name="Picture 5"/>
          <p:cNvPicPr>
            <a:picLocks noChangeAspect="1"/>
          </p:cNvPicPr>
          <p:nvPr/>
        </p:nvPicPr>
        <p:blipFill>
          <a:blip r:embed="rId6"/>
          <a:stretch>
            <a:fillRect/>
          </a:stretch>
        </p:blipFill>
        <p:spPr>
          <a:xfrm>
            <a:off x="2770631" y="5478137"/>
            <a:ext cx="1986865" cy="1169911"/>
          </a:xfrm>
          <a:prstGeom prst="rect">
            <a:avLst/>
          </a:prstGeom>
          <a:ln>
            <a:solidFill>
              <a:srgbClr val="FF0000"/>
            </a:solidFill>
          </a:ln>
        </p:spPr>
      </p:pic>
      <p:pic>
        <p:nvPicPr>
          <p:cNvPr id="10" name="Picture 9"/>
          <p:cNvPicPr>
            <a:picLocks noChangeAspect="1"/>
          </p:cNvPicPr>
          <p:nvPr/>
        </p:nvPicPr>
        <p:blipFill>
          <a:blip r:embed="rId7"/>
          <a:stretch>
            <a:fillRect/>
          </a:stretch>
        </p:blipFill>
        <p:spPr>
          <a:xfrm>
            <a:off x="6742570" y="1971171"/>
            <a:ext cx="1677860" cy="2494419"/>
          </a:xfrm>
          <a:prstGeom prst="rect">
            <a:avLst/>
          </a:prstGeom>
          <a:ln>
            <a:solidFill>
              <a:srgbClr val="FF0000"/>
            </a:solidFill>
          </a:ln>
        </p:spPr>
      </p:pic>
      <p:pic>
        <p:nvPicPr>
          <p:cNvPr id="11" name="Picture 10"/>
          <p:cNvPicPr>
            <a:picLocks noChangeAspect="1"/>
          </p:cNvPicPr>
          <p:nvPr/>
        </p:nvPicPr>
        <p:blipFill>
          <a:blip r:embed="rId8"/>
          <a:stretch>
            <a:fillRect/>
          </a:stretch>
        </p:blipFill>
        <p:spPr>
          <a:xfrm>
            <a:off x="6556743" y="3552937"/>
            <a:ext cx="1869897" cy="1373481"/>
          </a:xfrm>
          <a:prstGeom prst="rect">
            <a:avLst/>
          </a:prstGeom>
          <a:ln>
            <a:solidFill>
              <a:srgbClr val="FF0000"/>
            </a:solidFill>
          </a:ln>
        </p:spPr>
      </p:pic>
    </p:spTree>
    <p:extLst>
      <p:ext uri="{BB962C8B-B14F-4D97-AF65-F5344CB8AC3E}">
        <p14:creationId xmlns:p14="http://schemas.microsoft.com/office/powerpoint/2010/main" val="5573349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93181" y="730416"/>
            <a:ext cx="8969895" cy="5012016"/>
          </a:xfrm>
          <a:prstGeom prst="rect">
            <a:avLst/>
          </a:prstGeom>
          <a:ln>
            <a:solidFill>
              <a:srgbClr val="FF0000"/>
            </a:solidFill>
          </a:ln>
        </p:spPr>
      </p:pic>
      <p:pic>
        <p:nvPicPr>
          <p:cNvPr id="7" name="Picture 6"/>
          <p:cNvPicPr>
            <a:picLocks noChangeAspect="1"/>
          </p:cNvPicPr>
          <p:nvPr/>
        </p:nvPicPr>
        <p:blipFill>
          <a:blip r:embed="rId3"/>
          <a:stretch>
            <a:fillRect/>
          </a:stretch>
        </p:blipFill>
        <p:spPr>
          <a:xfrm>
            <a:off x="6868364" y="739560"/>
            <a:ext cx="2184196" cy="3882312"/>
          </a:xfrm>
          <a:prstGeom prst="rect">
            <a:avLst/>
          </a:prstGeom>
          <a:ln>
            <a:solidFill>
              <a:srgbClr val="FF0000"/>
            </a:solidFill>
          </a:ln>
        </p:spPr>
      </p:pic>
      <p:sp>
        <p:nvSpPr>
          <p:cNvPr id="8" name="Rectangle 7"/>
          <p:cNvSpPr/>
          <p:nvPr/>
        </p:nvSpPr>
        <p:spPr>
          <a:xfrm>
            <a:off x="7507224" y="2148840"/>
            <a:ext cx="1399032" cy="28346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995160" y="4215384"/>
            <a:ext cx="1984248" cy="14630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878166" y="4189958"/>
            <a:ext cx="356616" cy="215444"/>
          </a:xfrm>
          <a:prstGeom prst="rect">
            <a:avLst/>
          </a:prstGeom>
          <a:noFill/>
        </p:spPr>
        <p:txBody>
          <a:bodyPr wrap="square" rtlCol="0">
            <a:spAutoFit/>
          </a:bodyPr>
          <a:lstStyle/>
          <a:p>
            <a:r>
              <a:rPr lang="en-US" sz="800" b="1" dirty="0" err="1" smtClean="0">
                <a:solidFill>
                  <a:srgbClr val="FF0000"/>
                </a:solidFill>
                <a:latin typeface="Times New Roman" panose="02020603050405020304" pitchFamily="18" charset="0"/>
                <a:cs typeface="Times New Roman" panose="02020603050405020304" pitchFamily="18" charset="0"/>
              </a:rPr>
              <a:t>Bil</a:t>
            </a:r>
            <a:endParaRPr lang="en-US" sz="800" b="1"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8706460" y="4180560"/>
            <a:ext cx="356616" cy="215444"/>
          </a:xfrm>
          <a:prstGeom prst="rect">
            <a:avLst/>
          </a:prstGeom>
          <a:noFill/>
        </p:spPr>
        <p:txBody>
          <a:bodyPr wrap="square" rtlCol="0">
            <a:spAutoFit/>
          </a:bodyPr>
          <a:lstStyle/>
          <a:p>
            <a:r>
              <a:rPr lang="en-US" sz="800" b="1" dirty="0" err="1" smtClean="0">
                <a:solidFill>
                  <a:srgbClr val="FF0000"/>
                </a:solidFill>
                <a:latin typeface="Times New Roman" panose="02020603050405020304" pitchFamily="18" charset="0"/>
                <a:cs typeface="Times New Roman" panose="02020603050405020304" pitchFamily="18" charset="0"/>
              </a:rPr>
              <a:t>Tril</a:t>
            </a:r>
            <a:endParaRPr lang="en-US" sz="800" b="1" dirty="0">
              <a:solidFill>
                <a:srgbClr val="FF000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1872428" y="3659129"/>
            <a:ext cx="3266500" cy="646331"/>
          </a:xfrm>
          <a:prstGeom prst="rect">
            <a:avLst/>
          </a:prstGeom>
        </p:spPr>
        <p:txBody>
          <a:bodyPr wrap="square">
            <a:spAutoFit/>
          </a:bodyPr>
          <a:lstStyle/>
          <a:p>
            <a:pPr algn="ctr"/>
            <a:r>
              <a:rPr lang="en-US" b="1" dirty="0" smtClean="0">
                <a:solidFill>
                  <a:srgbClr val="FF0000"/>
                </a:solidFill>
                <a:latin typeface="Times New Roman" panose="02020603050405020304" pitchFamily="18" charset="0"/>
                <a:cs typeface="Times New Roman" panose="02020603050405020304" pitchFamily="18" charset="0"/>
              </a:rPr>
              <a:t>FDIC Insurance Fund was on the brink of </a:t>
            </a:r>
            <a:r>
              <a:rPr lang="en-US" b="1" u="sng" dirty="0" smtClean="0">
                <a:solidFill>
                  <a:srgbClr val="FF0000"/>
                </a:solidFill>
                <a:latin typeface="Times New Roman" panose="02020603050405020304" pitchFamily="18" charset="0"/>
                <a:cs typeface="Times New Roman" panose="02020603050405020304" pitchFamily="18" charset="0"/>
              </a:rPr>
              <a:t>obvious</a:t>
            </a:r>
            <a:r>
              <a:rPr lang="en-US" b="1" dirty="0" smtClean="0">
                <a:solidFill>
                  <a:srgbClr val="FF0000"/>
                </a:solidFill>
                <a:latin typeface="Times New Roman" panose="02020603050405020304" pitchFamily="18" charset="0"/>
                <a:cs typeface="Times New Roman" panose="02020603050405020304" pitchFamily="18" charset="0"/>
              </a:rPr>
              <a:t> </a:t>
            </a:r>
            <a:r>
              <a:rPr lang="en-US" b="1" u="sng" dirty="0" smtClean="0">
                <a:solidFill>
                  <a:srgbClr val="FF0000"/>
                </a:solidFill>
                <a:latin typeface="Times New Roman" panose="02020603050405020304" pitchFamily="18" charset="0"/>
                <a:cs typeface="Times New Roman" panose="02020603050405020304" pitchFamily="18" charset="0"/>
              </a:rPr>
              <a:t>failure</a:t>
            </a:r>
            <a:r>
              <a:rPr lang="en-US" b="1" dirty="0" smtClean="0">
                <a:solidFill>
                  <a:srgbClr val="FF0000"/>
                </a:solidFill>
                <a:latin typeface="Times New Roman" panose="02020603050405020304" pitchFamily="18" charset="0"/>
                <a:cs typeface="Times New Roman" panose="02020603050405020304" pitchFamily="18" charset="0"/>
              </a:rPr>
              <a:t> </a:t>
            </a:r>
            <a:endParaRPr lang="en-US" b="1" dirty="0">
              <a:solidFill>
                <a:srgbClr val="FF0000"/>
              </a:solidFill>
              <a:latin typeface="Times New Roman" panose="02020603050405020304" pitchFamily="18" charset="0"/>
              <a:cs typeface="Times New Roman" panose="02020603050405020304" pitchFamily="18" charset="0"/>
            </a:endParaRPr>
          </a:p>
        </p:txBody>
      </p:sp>
      <p:cxnSp>
        <p:nvCxnSpPr>
          <p:cNvPr id="14" name="Straight Connector 13"/>
          <p:cNvCxnSpPr/>
          <p:nvPr/>
        </p:nvCxnSpPr>
        <p:spPr>
          <a:xfrm flipV="1">
            <a:off x="87288" y="4977517"/>
            <a:ext cx="3912218" cy="1342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1462869" y="5454595"/>
            <a:ext cx="2178828" cy="548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71565" y="5534108"/>
            <a:ext cx="5764693" cy="208324"/>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462869" y="3483864"/>
            <a:ext cx="3575476" cy="78502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p:cNvCxnSpPr/>
          <p:nvPr/>
        </p:nvCxnSpPr>
        <p:spPr>
          <a:xfrm>
            <a:off x="1060704" y="1828800"/>
            <a:ext cx="630936" cy="157276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039513" y="1709799"/>
            <a:ext cx="1963814" cy="2554545"/>
          </a:xfrm>
          <a:prstGeom prst="rect">
            <a:avLst/>
          </a:prstGeom>
        </p:spPr>
        <p:txBody>
          <a:bodyPr wrap="square">
            <a:spAutoFit/>
          </a:bodyPr>
          <a:lstStyle/>
          <a:p>
            <a:r>
              <a:rPr lang="en-US" sz="1600" b="1" dirty="0" smtClean="0">
                <a:latin typeface="Times New Roman" panose="02020603050405020304" pitchFamily="18" charset="0"/>
                <a:cs typeface="Times New Roman" panose="02020603050405020304" pitchFamily="18" charset="0"/>
              </a:rPr>
              <a:t>If Reserves no longer go into the calculation for DIF premiums, there will be even less in the insurance fund to pay out insured deposits during the next crisis.</a:t>
            </a:r>
          </a:p>
          <a:p>
            <a:endParaRPr lang="en-US" sz="1600" b="1" dirty="0">
              <a:latin typeface="Times New Roman" panose="02020603050405020304" pitchFamily="18" charset="0"/>
              <a:cs typeface="Times New Roman" panose="02020603050405020304" pitchFamily="18" charset="0"/>
            </a:endParaRPr>
          </a:p>
        </p:txBody>
      </p:sp>
      <p:sp>
        <p:nvSpPr>
          <p:cNvPr id="27" name="Rectangle 26"/>
          <p:cNvSpPr/>
          <p:nvPr/>
        </p:nvSpPr>
        <p:spPr>
          <a:xfrm>
            <a:off x="7040946" y="5238160"/>
            <a:ext cx="2052176" cy="400110"/>
          </a:xfrm>
          <a:prstGeom prst="rect">
            <a:avLst/>
          </a:prstGeom>
        </p:spPr>
        <p:txBody>
          <a:bodyPr wrap="square">
            <a:spAutoFit/>
          </a:bodyPr>
          <a:lstStyle/>
          <a:p>
            <a:pPr algn="ctr"/>
            <a:r>
              <a:rPr lang="en-US" sz="2000" b="1" dirty="0" smtClean="0">
                <a:solidFill>
                  <a:srgbClr val="FF0000"/>
                </a:solidFill>
                <a:latin typeface="Times New Roman" panose="02020603050405020304" pitchFamily="18" charset="0"/>
                <a:cs typeface="Times New Roman" panose="02020603050405020304" pitchFamily="18" charset="0"/>
              </a:rPr>
              <a:t>Bail-in Anyone?</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28" name="Rectangle 27"/>
          <p:cNvSpPr/>
          <p:nvPr/>
        </p:nvSpPr>
        <p:spPr>
          <a:xfrm>
            <a:off x="3137963" y="882039"/>
            <a:ext cx="3266500" cy="646331"/>
          </a:xfrm>
          <a:prstGeom prst="rect">
            <a:avLst/>
          </a:prstGeom>
        </p:spPr>
        <p:txBody>
          <a:bodyPr wrap="square">
            <a:spAutoFit/>
          </a:bodyPr>
          <a:lstStyle/>
          <a:p>
            <a:pPr algn="ctr"/>
            <a:r>
              <a:rPr lang="en-US" b="1" dirty="0" smtClean="0">
                <a:solidFill>
                  <a:srgbClr val="FF0000"/>
                </a:solidFill>
                <a:latin typeface="Times New Roman" panose="02020603050405020304" pitchFamily="18" charset="0"/>
                <a:cs typeface="Times New Roman" panose="02020603050405020304" pitchFamily="18" charset="0"/>
              </a:rPr>
              <a:t>FDIC Insurance Fund supports </a:t>
            </a:r>
            <a:r>
              <a:rPr lang="en-US" b="1" u="sng" dirty="0" smtClean="0">
                <a:solidFill>
                  <a:srgbClr val="FF0000"/>
                </a:solidFill>
                <a:latin typeface="Times New Roman" panose="02020603050405020304" pitchFamily="18" charset="0"/>
                <a:cs typeface="Times New Roman" panose="02020603050405020304" pitchFamily="18" charset="0"/>
              </a:rPr>
              <a:t>public</a:t>
            </a:r>
            <a:r>
              <a:rPr lang="en-US" b="1" dirty="0" smtClean="0">
                <a:solidFill>
                  <a:srgbClr val="FF0000"/>
                </a:solidFill>
                <a:latin typeface="Times New Roman" panose="02020603050405020304" pitchFamily="18" charset="0"/>
                <a:cs typeface="Times New Roman" panose="02020603050405020304" pitchFamily="18" charset="0"/>
              </a:rPr>
              <a:t> </a:t>
            </a:r>
            <a:r>
              <a:rPr lang="en-US" b="1" u="sng" dirty="0" smtClean="0">
                <a:solidFill>
                  <a:srgbClr val="FF0000"/>
                </a:solidFill>
                <a:latin typeface="Times New Roman" panose="02020603050405020304" pitchFamily="18" charset="0"/>
                <a:cs typeface="Times New Roman" panose="02020603050405020304" pitchFamily="18" charset="0"/>
              </a:rPr>
              <a:t>confidence</a:t>
            </a:r>
            <a:r>
              <a:rPr lang="en-US" b="1" dirty="0" smtClean="0">
                <a:solidFill>
                  <a:srgbClr val="FF0000"/>
                </a:solidFill>
                <a:latin typeface="Times New Roman" panose="02020603050405020304" pitchFamily="18" charset="0"/>
                <a:cs typeface="Times New Roman" panose="02020603050405020304" pitchFamily="18" charset="0"/>
              </a:rPr>
              <a:t> in banks</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22" name="Rectangle 21"/>
          <p:cNvSpPr/>
          <p:nvPr/>
        </p:nvSpPr>
        <p:spPr>
          <a:xfrm flipH="1">
            <a:off x="4945927" y="4069300"/>
            <a:ext cx="1986584" cy="584775"/>
          </a:xfrm>
          <a:prstGeom prst="rect">
            <a:avLst/>
          </a:prstGeom>
        </p:spPr>
        <p:txBody>
          <a:bodyPr wrap="square">
            <a:spAutoFit/>
          </a:bodyPr>
          <a:lstStyle/>
          <a:p>
            <a:pPr algn="ctr"/>
            <a:r>
              <a:rPr lang="en-US" sz="1600" b="1" dirty="0" smtClean="0">
                <a:solidFill>
                  <a:srgbClr val="FF0000"/>
                </a:solidFill>
                <a:latin typeface="Times New Roman" panose="02020603050405020304" pitchFamily="18" charset="0"/>
                <a:cs typeface="Times New Roman" panose="02020603050405020304" pitchFamily="18" charset="0"/>
              </a:rPr>
              <a:t>There is 1 penny for Every Insured $1.00 </a:t>
            </a:r>
            <a:endParaRPr lang="en-US" sz="1600" b="1" dirty="0">
              <a:solidFill>
                <a:srgbClr val="FF0000"/>
              </a:solidFill>
              <a:latin typeface="Times New Roman" panose="02020603050405020304" pitchFamily="18" charset="0"/>
              <a:cs typeface="Times New Roman" panose="02020603050405020304" pitchFamily="18" charset="0"/>
            </a:endParaRPr>
          </a:p>
        </p:txBody>
      </p:sp>
      <p:pic>
        <p:nvPicPr>
          <p:cNvPr id="30" name="Picture 29"/>
          <p:cNvPicPr>
            <a:picLocks noChangeAspect="1"/>
          </p:cNvPicPr>
          <p:nvPr/>
        </p:nvPicPr>
        <p:blipFill>
          <a:blip r:embed="rId4"/>
          <a:stretch>
            <a:fillRect/>
          </a:stretch>
        </p:blipFill>
        <p:spPr>
          <a:xfrm>
            <a:off x="1396888" y="1409706"/>
            <a:ext cx="1798896" cy="1184638"/>
          </a:xfrm>
          <a:prstGeom prst="rect">
            <a:avLst/>
          </a:prstGeom>
          <a:ln>
            <a:solidFill>
              <a:srgbClr val="FF0000"/>
            </a:solidFill>
          </a:ln>
        </p:spPr>
      </p:pic>
      <p:sp>
        <p:nvSpPr>
          <p:cNvPr id="31" name="Rectangle 30"/>
          <p:cNvSpPr/>
          <p:nvPr/>
        </p:nvSpPr>
        <p:spPr>
          <a:xfrm flipH="1">
            <a:off x="1474856" y="1539369"/>
            <a:ext cx="1593392" cy="461665"/>
          </a:xfrm>
          <a:prstGeom prst="rect">
            <a:avLst/>
          </a:prstGeom>
        </p:spPr>
        <p:txBody>
          <a:bodyPr wrap="square">
            <a:spAutoFit/>
          </a:bodyPr>
          <a:lstStyle/>
          <a:p>
            <a:pPr algn="ctr"/>
            <a:r>
              <a:rPr lang="en-US" sz="1200" b="1" dirty="0" smtClean="0">
                <a:latin typeface="Times New Roman" panose="02020603050405020304" pitchFamily="18" charset="0"/>
                <a:cs typeface="Times New Roman" panose="02020603050405020304" pitchFamily="18" charset="0"/>
              </a:rPr>
              <a:t># Failed Banks </a:t>
            </a:r>
          </a:p>
          <a:p>
            <a:pPr algn="ctr"/>
            <a:r>
              <a:rPr lang="en-US" sz="1200" b="1" dirty="0" smtClean="0">
                <a:latin typeface="Times New Roman" panose="02020603050405020304" pitchFamily="18" charset="0"/>
                <a:cs typeface="Times New Roman" panose="02020603050405020304" pitchFamily="18" charset="0"/>
              </a:rPr>
              <a:t>Using FDIC Support</a:t>
            </a:r>
            <a:endParaRPr lang="en-US" sz="1200" b="1" dirty="0">
              <a:latin typeface="Times New Roman" panose="02020603050405020304" pitchFamily="18" charset="0"/>
              <a:cs typeface="Times New Roman" panose="02020603050405020304" pitchFamily="18" charset="0"/>
            </a:endParaRPr>
          </a:p>
        </p:txBody>
      </p:sp>
      <p:sp>
        <p:nvSpPr>
          <p:cNvPr id="32" name="Rectangle 31"/>
          <p:cNvSpPr/>
          <p:nvPr/>
        </p:nvSpPr>
        <p:spPr>
          <a:xfrm>
            <a:off x="2954839" y="1488558"/>
            <a:ext cx="266776" cy="77972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flipH="1">
            <a:off x="3250607" y="2703734"/>
            <a:ext cx="1593392" cy="338554"/>
          </a:xfrm>
          <a:prstGeom prst="rect">
            <a:avLst/>
          </a:prstGeom>
        </p:spPr>
        <p:txBody>
          <a:bodyPr wrap="square">
            <a:spAutoFit/>
          </a:bodyPr>
          <a:lstStyle/>
          <a:p>
            <a:pPr algn="ctr"/>
            <a:r>
              <a:rPr lang="en-US" sz="1600" b="1" dirty="0" smtClean="0">
                <a:solidFill>
                  <a:schemeClr val="bg1"/>
                </a:solidFill>
                <a:latin typeface="Times New Roman" panose="02020603050405020304" pitchFamily="18" charset="0"/>
                <a:cs typeface="Times New Roman" panose="02020603050405020304" pitchFamily="18" charset="0"/>
              </a:rPr>
              <a:t>Reflation Trade</a:t>
            </a:r>
            <a:endParaRPr lang="en-US" sz="16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8742416"/>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46574" y="36576"/>
            <a:ext cx="7866490" cy="6583680"/>
          </a:xfrm>
          <a:prstGeom prst="rect">
            <a:avLst/>
          </a:prstGeom>
          <a:ln>
            <a:solidFill>
              <a:srgbClr val="FF0000"/>
            </a:solidFill>
          </a:ln>
        </p:spPr>
      </p:pic>
      <p:pic>
        <p:nvPicPr>
          <p:cNvPr id="6" name="Picture 5"/>
          <p:cNvPicPr>
            <a:picLocks noChangeAspect="1"/>
          </p:cNvPicPr>
          <p:nvPr/>
        </p:nvPicPr>
        <p:blipFill>
          <a:blip r:embed="rId3"/>
          <a:stretch>
            <a:fillRect/>
          </a:stretch>
        </p:blipFill>
        <p:spPr>
          <a:xfrm>
            <a:off x="674007" y="2150810"/>
            <a:ext cx="6558899" cy="694565"/>
          </a:xfrm>
          <a:prstGeom prst="rect">
            <a:avLst/>
          </a:prstGeom>
          <a:ln w="28575">
            <a:solidFill>
              <a:srgbClr val="FF0000"/>
            </a:solidFill>
          </a:ln>
        </p:spPr>
      </p:pic>
      <p:cxnSp>
        <p:nvCxnSpPr>
          <p:cNvPr id="9" name="Straight Connector 8"/>
          <p:cNvCxnSpPr/>
          <p:nvPr/>
        </p:nvCxnSpPr>
        <p:spPr>
          <a:xfrm>
            <a:off x="4315968" y="2580199"/>
            <a:ext cx="23935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673055" y="280722"/>
            <a:ext cx="4187729" cy="523220"/>
          </a:xfrm>
          <a:prstGeom prst="rect">
            <a:avLst/>
          </a:prstGeom>
          <a:noFill/>
        </p:spPr>
        <p:txBody>
          <a:bodyPr wrap="square" rtlCol="0">
            <a:spAutoFit/>
          </a:bodyPr>
          <a:lstStyle/>
          <a:p>
            <a:pPr algn="ctr"/>
            <a:r>
              <a:rPr lang="en-US" sz="2800" b="1" dirty="0" smtClean="0">
                <a:solidFill>
                  <a:srgbClr val="FF0000"/>
                </a:solidFill>
                <a:latin typeface="Times New Roman" panose="02020603050405020304" pitchFamily="18" charset="0"/>
                <a:cs typeface="Times New Roman" panose="02020603050405020304" pitchFamily="18" charset="0"/>
              </a:rPr>
              <a:t>Excess Reserves of Banks</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2045987" y="3424946"/>
            <a:ext cx="4894309" cy="523220"/>
          </a:xfrm>
          <a:prstGeom prst="rect">
            <a:avLst/>
          </a:prstGeom>
          <a:noFill/>
        </p:spPr>
        <p:txBody>
          <a:bodyPr wrap="square" rtlCol="0">
            <a:spAutoFit/>
          </a:bodyPr>
          <a:lstStyle/>
          <a:p>
            <a:pPr algn="ctr"/>
            <a:r>
              <a:rPr lang="en-US" sz="2800" b="1" dirty="0" smtClean="0">
                <a:latin typeface="Times New Roman" panose="02020603050405020304" pitchFamily="18" charset="0"/>
                <a:cs typeface="Times New Roman" panose="02020603050405020304" pitchFamily="18" charset="0"/>
              </a:rPr>
              <a:t>Can You See the Pattern Shift?</a:t>
            </a:r>
            <a:endParaRPr lang="en-US" sz="2800" b="1" dirty="0">
              <a:latin typeface="Times New Roman" panose="02020603050405020304" pitchFamily="18" charset="0"/>
              <a:cs typeface="Times New Roman" panose="02020603050405020304" pitchFamily="18" charset="0"/>
            </a:endParaRPr>
          </a:p>
        </p:txBody>
      </p:sp>
      <p:cxnSp>
        <p:nvCxnSpPr>
          <p:cNvPr id="13" name="Straight Arrow Connector 12"/>
          <p:cNvCxnSpPr/>
          <p:nvPr/>
        </p:nvCxnSpPr>
        <p:spPr>
          <a:xfrm>
            <a:off x="6860784" y="3655015"/>
            <a:ext cx="190686" cy="51146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869820" y="3619533"/>
            <a:ext cx="603721" cy="6702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6869820" y="2181850"/>
            <a:ext cx="941003" cy="140513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577863" y="3833395"/>
            <a:ext cx="29671" cy="150988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6869820" y="3135196"/>
            <a:ext cx="1359780" cy="45178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8109196" y="3031052"/>
            <a:ext cx="311891" cy="369332"/>
          </a:xfrm>
          <a:prstGeom prst="rect">
            <a:avLst/>
          </a:prstGeom>
          <a:noFill/>
        </p:spPr>
        <p:txBody>
          <a:bodyPr wrap="square" rtlCol="0">
            <a:spAutoFit/>
          </a:bodyPr>
          <a:lstStyle/>
          <a:p>
            <a:pPr algn="ctr"/>
            <a:r>
              <a:rPr lang="en-US" b="1" dirty="0" smtClean="0">
                <a:solidFill>
                  <a:srgbClr val="FF0000"/>
                </a:solidFill>
                <a:latin typeface="Times New Roman" panose="02020603050405020304" pitchFamily="18" charset="0"/>
                <a:cs typeface="Times New Roman" panose="02020603050405020304" pitchFamily="18" charset="0"/>
              </a:rPr>
              <a:t>?</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4968928" y="4977661"/>
            <a:ext cx="541328" cy="338554"/>
          </a:xfrm>
          <a:prstGeom prst="rect">
            <a:avLst/>
          </a:prstGeom>
          <a:noFill/>
        </p:spPr>
        <p:txBody>
          <a:bodyPr wrap="square" rtlCol="0">
            <a:spAutoFit/>
          </a:bodyPr>
          <a:lstStyle/>
          <a:p>
            <a:pPr algn="ctr"/>
            <a:r>
              <a:rPr lang="en-US" sz="1600" b="1" dirty="0" smtClean="0">
                <a:latin typeface="Times New Roman" panose="02020603050405020304" pitchFamily="18" charset="0"/>
                <a:cs typeface="Times New Roman" panose="02020603050405020304" pitchFamily="18" charset="0"/>
              </a:rPr>
              <a:t>9/11</a:t>
            </a:r>
            <a:endParaRPr lang="en-US" sz="1600" b="1" dirty="0">
              <a:latin typeface="Times New Roman" panose="02020603050405020304" pitchFamily="18" charset="0"/>
              <a:cs typeface="Times New Roman" panose="02020603050405020304" pitchFamily="18" charset="0"/>
            </a:endParaRPr>
          </a:p>
        </p:txBody>
      </p:sp>
      <p:sp>
        <p:nvSpPr>
          <p:cNvPr id="26" name="Rectangle 25"/>
          <p:cNvSpPr/>
          <p:nvPr/>
        </p:nvSpPr>
        <p:spPr>
          <a:xfrm>
            <a:off x="5192201" y="5271715"/>
            <a:ext cx="151075" cy="17492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971428" y="5058502"/>
            <a:ext cx="605626" cy="338554"/>
          </a:xfrm>
          <a:prstGeom prst="rect">
            <a:avLst/>
          </a:prstGeom>
          <a:noFill/>
        </p:spPr>
        <p:txBody>
          <a:bodyPr wrap="square" rtlCol="0">
            <a:spAutoFit/>
          </a:bodyPr>
          <a:lstStyle/>
          <a:p>
            <a:pPr algn="ctr"/>
            <a:r>
              <a:rPr lang="en-US" sz="1600" b="1" dirty="0" smtClean="0">
                <a:solidFill>
                  <a:srgbClr val="FF0000"/>
                </a:solidFill>
                <a:latin typeface="Times New Roman" panose="02020603050405020304" pitchFamily="18" charset="0"/>
                <a:cs typeface="Times New Roman" panose="02020603050405020304" pitchFamily="18" charset="0"/>
              </a:rPr>
              <a:t>2008</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33" name="TextBox 32"/>
          <p:cNvSpPr txBox="1"/>
          <p:nvPr/>
        </p:nvSpPr>
        <p:spPr>
          <a:xfrm>
            <a:off x="6173452" y="4247080"/>
            <a:ext cx="2677424" cy="307777"/>
          </a:xfrm>
          <a:prstGeom prst="rect">
            <a:avLst/>
          </a:prstGeom>
          <a:noFill/>
        </p:spPr>
        <p:txBody>
          <a:bodyPr wrap="square" rtlCol="0">
            <a:spAutoFit/>
          </a:bodyPr>
          <a:lstStyle/>
          <a:p>
            <a:pPr algn="ctr"/>
            <a:r>
              <a:rPr lang="en-US" sz="1400" b="1" dirty="0" smtClean="0">
                <a:solidFill>
                  <a:srgbClr val="FF0000"/>
                </a:solidFill>
                <a:latin typeface="Times New Roman" panose="02020603050405020304" pitchFamily="18" charset="0"/>
                <a:cs typeface="Times New Roman" panose="02020603050405020304" pitchFamily="18" charset="0"/>
              </a:rPr>
              <a:t>.25% Oct. 2008</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35" name="TextBox 34"/>
          <p:cNvSpPr txBox="1"/>
          <p:nvPr/>
        </p:nvSpPr>
        <p:spPr>
          <a:xfrm>
            <a:off x="6179548" y="4564072"/>
            <a:ext cx="2677424" cy="307777"/>
          </a:xfrm>
          <a:prstGeom prst="rect">
            <a:avLst/>
          </a:prstGeom>
          <a:noFill/>
        </p:spPr>
        <p:txBody>
          <a:bodyPr wrap="square" rtlCol="0">
            <a:spAutoFit/>
          </a:bodyPr>
          <a:lstStyle/>
          <a:p>
            <a:pPr algn="ctr"/>
            <a:r>
              <a:rPr lang="en-US" sz="1400" b="1" dirty="0" smtClean="0">
                <a:solidFill>
                  <a:srgbClr val="FF0000"/>
                </a:solidFill>
                <a:latin typeface="Times New Roman" panose="02020603050405020304" pitchFamily="18" charset="0"/>
                <a:cs typeface="Times New Roman" panose="02020603050405020304" pitchFamily="18" charset="0"/>
              </a:rPr>
              <a:t>.50% Dec. 2015</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36" name="TextBox 35"/>
          <p:cNvSpPr txBox="1"/>
          <p:nvPr/>
        </p:nvSpPr>
        <p:spPr>
          <a:xfrm>
            <a:off x="6737333" y="4884112"/>
            <a:ext cx="1568230" cy="307777"/>
          </a:xfrm>
          <a:prstGeom prst="rect">
            <a:avLst/>
          </a:prstGeom>
          <a:noFill/>
        </p:spPr>
        <p:txBody>
          <a:bodyPr wrap="square" rtlCol="0">
            <a:spAutoFit/>
          </a:bodyPr>
          <a:lstStyle/>
          <a:p>
            <a:pPr algn="ctr"/>
            <a:r>
              <a:rPr lang="en-US" sz="1400" b="1" dirty="0" smtClean="0">
                <a:solidFill>
                  <a:srgbClr val="FF0000"/>
                </a:solidFill>
                <a:latin typeface="Times New Roman" panose="02020603050405020304" pitchFamily="18" charset="0"/>
                <a:cs typeface="Times New Roman" panose="02020603050405020304" pitchFamily="18" charset="0"/>
              </a:rPr>
              <a:t>.75% March 2017</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38" name="TextBox 37"/>
          <p:cNvSpPr txBox="1"/>
          <p:nvPr/>
        </p:nvSpPr>
        <p:spPr>
          <a:xfrm>
            <a:off x="756683" y="3955711"/>
            <a:ext cx="5325011" cy="954107"/>
          </a:xfrm>
          <a:prstGeom prst="rect">
            <a:avLst/>
          </a:prstGeom>
          <a:solidFill>
            <a:schemeClr val="bg1"/>
          </a:solidFill>
          <a:ln w="19050">
            <a:solidFill>
              <a:srgbClr val="FF0000"/>
            </a:solidFill>
          </a:ln>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Insurance Fund &amp; Bank Reserves</a:t>
            </a:r>
          </a:p>
          <a:p>
            <a:pPr algn="ctr"/>
            <a:r>
              <a:rPr lang="en-US" sz="2800" b="1" dirty="0" smtClean="0">
                <a:latin typeface="Times New Roman" panose="02020603050405020304" pitchFamily="18" charset="0"/>
                <a:cs typeface="Times New Roman" panose="02020603050405020304" pitchFamily="18" charset="0"/>
              </a:rPr>
              <a:t> Determine DIF Fund Premium</a:t>
            </a:r>
          </a:p>
        </p:txBody>
      </p:sp>
      <p:sp>
        <p:nvSpPr>
          <p:cNvPr id="41" name="TextBox 40"/>
          <p:cNvSpPr txBox="1"/>
          <p:nvPr/>
        </p:nvSpPr>
        <p:spPr>
          <a:xfrm>
            <a:off x="625040" y="622561"/>
            <a:ext cx="2602792" cy="369332"/>
          </a:xfrm>
          <a:prstGeom prst="rect">
            <a:avLst/>
          </a:prstGeom>
          <a:noFill/>
        </p:spPr>
        <p:txBody>
          <a:bodyPr wrap="square" rtlCol="0">
            <a:spAutoFit/>
          </a:bodyPr>
          <a:lstStyle/>
          <a:p>
            <a:pPr algn="ctr"/>
            <a:r>
              <a:rPr lang="en-US" b="1" dirty="0" smtClean="0">
                <a:solidFill>
                  <a:srgbClr val="FF0000"/>
                </a:solidFill>
                <a:latin typeface="Times New Roman" panose="02020603050405020304" pitchFamily="18" charset="0"/>
                <a:cs typeface="Times New Roman" panose="02020603050405020304" pitchFamily="18" charset="0"/>
              </a:rPr>
              <a:t>Trillion</a:t>
            </a:r>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0536554"/>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4"/>
          <a:stretch>
            <a:fillRect/>
          </a:stretch>
        </p:blipFill>
        <p:spPr>
          <a:xfrm>
            <a:off x="1005334" y="42529"/>
            <a:ext cx="7160325" cy="6783572"/>
          </a:xfrm>
          <a:prstGeom prst="rect">
            <a:avLst/>
          </a:prstGeom>
          <a:ln>
            <a:solidFill>
              <a:srgbClr val="FF0000"/>
            </a:solidFill>
          </a:ln>
        </p:spPr>
      </p:pic>
      <p:pic>
        <p:nvPicPr>
          <p:cNvPr id="41" name="Picture 40"/>
          <p:cNvPicPr>
            <a:picLocks noChangeAspect="1"/>
          </p:cNvPicPr>
          <p:nvPr/>
        </p:nvPicPr>
        <p:blipFill>
          <a:blip r:embed="rId5"/>
          <a:stretch>
            <a:fillRect/>
          </a:stretch>
        </p:blipFill>
        <p:spPr>
          <a:xfrm>
            <a:off x="1866058" y="2073945"/>
            <a:ext cx="4065725" cy="2123212"/>
          </a:xfrm>
          <a:prstGeom prst="rect">
            <a:avLst/>
          </a:prstGeom>
          <a:ln>
            <a:solidFill>
              <a:srgbClr val="FF0000"/>
            </a:solidFill>
          </a:ln>
        </p:spPr>
      </p:pic>
      <p:sp>
        <p:nvSpPr>
          <p:cNvPr id="30" name="Rectangle 29"/>
          <p:cNvSpPr/>
          <p:nvPr/>
        </p:nvSpPr>
        <p:spPr>
          <a:xfrm>
            <a:off x="2045207" y="2073945"/>
            <a:ext cx="3697173" cy="25936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cxnSp>
        <p:nvCxnSpPr>
          <p:cNvPr id="20" name="Straight Connector 19"/>
          <p:cNvCxnSpPr/>
          <p:nvPr/>
        </p:nvCxnSpPr>
        <p:spPr>
          <a:xfrm>
            <a:off x="3963158" y="2781800"/>
            <a:ext cx="1870421" cy="1029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948488" y="2683921"/>
            <a:ext cx="23273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969653" y="3100729"/>
            <a:ext cx="1846945" cy="710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5-Point Star 33"/>
          <p:cNvSpPr/>
          <p:nvPr/>
        </p:nvSpPr>
        <p:spPr>
          <a:xfrm>
            <a:off x="5901569" y="4177596"/>
            <a:ext cx="244958" cy="184139"/>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094756" y="4322479"/>
            <a:ext cx="3328416" cy="646331"/>
          </a:xfrm>
          <a:prstGeom prst="rect">
            <a:avLst/>
          </a:prstGeom>
          <a:noFill/>
        </p:spPr>
        <p:txBody>
          <a:bodyPr wrap="square" rtlCol="0">
            <a:spAutoFit/>
          </a:bodyPr>
          <a:lstStyle/>
          <a:p>
            <a:pPr algn="ctr"/>
            <a:r>
              <a:rPr lang="en-US" b="1" dirty="0" smtClean="0">
                <a:solidFill>
                  <a:srgbClr val="FF0000"/>
                </a:solidFill>
                <a:latin typeface="Times New Roman" panose="02020603050405020304" pitchFamily="18" charset="0"/>
                <a:cs typeface="Times New Roman" panose="02020603050405020304" pitchFamily="18" charset="0"/>
              </a:rPr>
              <a:t>1997 Sweep Programs for Households Begins</a:t>
            </a: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39" name="Picture 38"/>
          <p:cNvPicPr>
            <a:picLocks noChangeAspect="1"/>
          </p:cNvPicPr>
          <p:nvPr/>
        </p:nvPicPr>
        <p:blipFill>
          <a:blip r:embed="rId6"/>
          <a:stretch>
            <a:fillRect/>
          </a:stretch>
        </p:blipFill>
        <p:spPr>
          <a:xfrm>
            <a:off x="1874520" y="4267257"/>
            <a:ext cx="3436599" cy="2390679"/>
          </a:xfrm>
          <a:prstGeom prst="rect">
            <a:avLst/>
          </a:prstGeom>
        </p:spPr>
      </p:pic>
      <p:cxnSp>
        <p:nvCxnSpPr>
          <p:cNvPr id="42" name="Straight Arrow Connector 41"/>
          <p:cNvCxnSpPr/>
          <p:nvPr/>
        </p:nvCxnSpPr>
        <p:spPr>
          <a:xfrm>
            <a:off x="2887286" y="4645644"/>
            <a:ext cx="322258" cy="81695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317803" y="3191667"/>
            <a:ext cx="3461224" cy="830997"/>
          </a:xfrm>
          <a:prstGeom prst="rect">
            <a:avLst/>
          </a:prstGeom>
          <a:solidFill>
            <a:schemeClr val="bg1"/>
          </a:solidFill>
          <a:ln w="19050">
            <a:solidFill>
              <a:srgbClr val="FF0000"/>
            </a:solidFill>
          </a:ln>
        </p:spPr>
        <p:txBody>
          <a:bodyPr wrap="square" rtlCol="0">
            <a:spAutoFit/>
          </a:bodyPr>
          <a:lstStyle/>
          <a:p>
            <a:pPr algn="ctr"/>
            <a:r>
              <a:rPr lang="en-US" sz="1600" b="1" dirty="0" smtClean="0">
                <a:latin typeface="Times New Roman" panose="02020603050405020304" pitchFamily="18" charset="0"/>
                <a:cs typeface="Times New Roman" panose="02020603050405020304" pitchFamily="18" charset="0"/>
              </a:rPr>
              <a:t>Allows the bank to “Sweep” deposits </a:t>
            </a:r>
          </a:p>
          <a:p>
            <a:pPr algn="ctr"/>
            <a:r>
              <a:rPr lang="en-US" sz="1600" b="1" dirty="0" smtClean="0">
                <a:latin typeface="Times New Roman" panose="02020603050405020304" pitchFamily="18" charset="0"/>
                <a:cs typeface="Times New Roman" panose="02020603050405020304" pitchFamily="18" charset="0"/>
              </a:rPr>
              <a:t>into “Sub Accounts” and </a:t>
            </a:r>
          </a:p>
          <a:p>
            <a:pPr algn="ctr"/>
            <a:r>
              <a:rPr lang="en-US" sz="1600" b="1" dirty="0" smtClean="0">
                <a:latin typeface="Times New Roman" panose="02020603050405020304" pitchFamily="18" charset="0"/>
                <a:cs typeface="Times New Roman" panose="02020603050405020304" pitchFamily="18" charset="0"/>
              </a:rPr>
              <a:t>avoid reserve requirements</a:t>
            </a:r>
            <a:endParaRPr lang="en-US" sz="1600" b="1" dirty="0">
              <a:latin typeface="Times New Roman" panose="02020603050405020304" pitchFamily="18" charset="0"/>
              <a:cs typeface="Times New Roman" panose="02020603050405020304" pitchFamily="18" charset="0"/>
            </a:endParaRPr>
          </a:p>
        </p:txBody>
      </p:sp>
      <p:sp>
        <p:nvSpPr>
          <p:cNvPr id="44" name="TextBox 43"/>
          <p:cNvSpPr txBox="1"/>
          <p:nvPr/>
        </p:nvSpPr>
        <p:spPr>
          <a:xfrm>
            <a:off x="3969653" y="5705573"/>
            <a:ext cx="2794735" cy="923330"/>
          </a:xfrm>
          <a:prstGeom prst="rect">
            <a:avLst/>
          </a:prstGeom>
          <a:solidFill>
            <a:schemeClr val="bg1"/>
          </a:solidFill>
          <a:ln w="19050">
            <a:solidFill>
              <a:srgbClr val="FF0000"/>
            </a:solidFill>
          </a:ln>
        </p:spPr>
        <p:txBody>
          <a:bodyPr wrap="square" rtlCol="0">
            <a:spAutoFit/>
          </a:bodyPr>
          <a:lstStyle/>
          <a:p>
            <a:pPr algn="ctr"/>
            <a:r>
              <a:rPr lang="en-US" b="1" dirty="0" smtClean="0">
                <a:solidFill>
                  <a:srgbClr val="FF0000"/>
                </a:solidFill>
                <a:latin typeface="Times New Roman" panose="02020603050405020304" pitchFamily="18" charset="0"/>
                <a:cs typeface="Times New Roman" panose="02020603050405020304" pitchFamily="18" charset="0"/>
              </a:rPr>
              <a:t>Reduced Reserves on $3.5Trillion Deposits in Sweep Program</a:t>
            </a:r>
            <a:endParaRPr lang="en-US" b="1"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598784862"/>
      </p:ext>
    </p:extLst>
  </p:cSld>
  <p:clrMapOvr>
    <a:masterClrMapping/>
  </p:clrMapOvr>
  <mc:AlternateContent xmlns:mc="http://schemas.openxmlformats.org/markup-compatibility/2006" xmlns:p14="http://schemas.microsoft.com/office/powerpoint/2010/main">
    <mc:Choice Requires="p14">
      <p:transition spd="med" p14:dur="700" advTm="36606">
        <p:fade/>
      </p:transition>
    </mc:Choice>
    <mc:Fallback xmlns="">
      <p:transition spd="med" advTm="3660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par>
                          <p:cTn id="8" fill="hold">
                            <p:stCondLst>
                              <p:cond delay="1500"/>
                            </p:stCondLst>
                            <p:childTnLst>
                              <p:par>
                                <p:cTn id="9" presetID="10" presetClass="entr" presetSubtype="0" fill="hold" grpId="0" nodeType="afterEffect">
                                  <p:stCondLst>
                                    <p:cond delay="100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childTnLst>
                          </p:cTn>
                        </p:par>
                        <p:par>
                          <p:cTn id="12" fill="hold">
                            <p:stCondLst>
                              <p:cond delay="3000"/>
                            </p:stCondLst>
                            <p:childTnLst>
                              <p:par>
                                <p:cTn id="13" presetID="22" presetClass="entr" presetSubtype="1" fill="hold" grpId="0" nodeType="afterEffect">
                                  <p:stCondLst>
                                    <p:cond delay="100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2"/>
          <a:stretch>
            <a:fillRect/>
          </a:stretch>
        </p:blipFill>
        <p:spPr>
          <a:xfrm>
            <a:off x="741950" y="312195"/>
            <a:ext cx="7709708" cy="6357670"/>
          </a:xfrm>
          <a:prstGeom prst="rect">
            <a:avLst/>
          </a:prstGeom>
          <a:ln>
            <a:solidFill>
              <a:srgbClr val="FF0000"/>
            </a:solidFill>
          </a:ln>
        </p:spPr>
      </p:pic>
      <p:cxnSp>
        <p:nvCxnSpPr>
          <p:cNvPr id="4" name="Straight Connector 3"/>
          <p:cNvCxnSpPr/>
          <p:nvPr/>
        </p:nvCxnSpPr>
        <p:spPr>
          <a:xfrm>
            <a:off x="801001" y="3430773"/>
            <a:ext cx="131134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802924" y="3427235"/>
            <a:ext cx="3537098" cy="28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4508218" y="4476749"/>
            <a:ext cx="1605518" cy="531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820092" y="4924649"/>
            <a:ext cx="382790" cy="177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060294" y="5370653"/>
            <a:ext cx="55558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090549" y="4632252"/>
            <a:ext cx="68402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432560" y="5531292"/>
            <a:ext cx="2360569" cy="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801001" y="1991833"/>
            <a:ext cx="2899129" cy="2906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p:cNvCxnSpPr/>
          <p:nvPr/>
        </p:nvCxnSpPr>
        <p:spPr>
          <a:xfrm>
            <a:off x="2250565" y="6136166"/>
            <a:ext cx="344996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48" name="Picture 47"/>
          <p:cNvPicPr>
            <a:picLocks noChangeAspect="1"/>
          </p:cNvPicPr>
          <p:nvPr/>
        </p:nvPicPr>
        <p:blipFill>
          <a:blip r:embed="rId3"/>
          <a:stretch>
            <a:fillRect/>
          </a:stretch>
        </p:blipFill>
        <p:spPr>
          <a:xfrm>
            <a:off x="5310977" y="927039"/>
            <a:ext cx="2855518" cy="2141639"/>
          </a:xfrm>
          <a:prstGeom prst="rect">
            <a:avLst/>
          </a:prstGeom>
          <a:ln>
            <a:solidFill>
              <a:srgbClr val="FF0000"/>
            </a:solidFill>
          </a:ln>
        </p:spPr>
      </p:pic>
      <p:sp>
        <p:nvSpPr>
          <p:cNvPr id="50" name="TextBox 49"/>
          <p:cNvSpPr txBox="1"/>
          <p:nvPr/>
        </p:nvSpPr>
        <p:spPr>
          <a:xfrm>
            <a:off x="5846917" y="1214987"/>
            <a:ext cx="1933055" cy="246221"/>
          </a:xfrm>
          <a:prstGeom prst="rect">
            <a:avLst/>
          </a:prstGeom>
          <a:noFill/>
        </p:spPr>
        <p:txBody>
          <a:bodyPr wrap="square" rtlCol="0">
            <a:spAutoFit/>
          </a:bodyPr>
          <a:lstStyle/>
          <a:p>
            <a:r>
              <a:rPr lang="en-US" sz="1000" b="1" dirty="0" smtClean="0">
                <a:solidFill>
                  <a:srgbClr val="FF0000"/>
                </a:solidFill>
                <a:latin typeface="Times New Roman" panose="02020603050405020304" pitchFamily="18" charset="0"/>
                <a:cs typeface="Times New Roman" panose="02020603050405020304" pitchFamily="18" charset="0"/>
              </a:rPr>
              <a:t>Regulatory Increases Required</a:t>
            </a:r>
            <a:endParaRPr lang="en-US" sz="1000" b="1" dirty="0">
              <a:solidFill>
                <a:srgbClr val="FF0000"/>
              </a:solidFill>
              <a:latin typeface="Times New Roman" panose="02020603050405020304" pitchFamily="18" charset="0"/>
              <a:cs typeface="Times New Roman" panose="02020603050405020304" pitchFamily="18" charset="0"/>
            </a:endParaRPr>
          </a:p>
        </p:txBody>
      </p:sp>
      <p:sp>
        <p:nvSpPr>
          <p:cNvPr id="51" name="TextBox 50"/>
          <p:cNvSpPr txBox="1"/>
          <p:nvPr/>
        </p:nvSpPr>
        <p:spPr>
          <a:xfrm>
            <a:off x="1149207" y="2476116"/>
            <a:ext cx="4436427" cy="584775"/>
          </a:xfrm>
          <a:prstGeom prst="rect">
            <a:avLst/>
          </a:prstGeom>
          <a:noFill/>
        </p:spPr>
        <p:txBody>
          <a:bodyPr wrap="square" rtlCol="0">
            <a:spAutoFit/>
          </a:bodyPr>
          <a:lstStyle/>
          <a:p>
            <a:pPr algn="ctr"/>
            <a:r>
              <a:rPr lang="en-US" sz="1600" b="1" dirty="0" smtClean="0">
                <a:solidFill>
                  <a:srgbClr val="FF0000"/>
                </a:solidFill>
                <a:latin typeface="Times New Roman" panose="02020603050405020304" pitchFamily="18" charset="0"/>
                <a:cs typeface="Times New Roman" panose="02020603050405020304" pitchFamily="18" charset="0"/>
              </a:rPr>
              <a:t>Rules Are Easy and Invisible to Change</a:t>
            </a:r>
          </a:p>
          <a:p>
            <a:pPr algn="ctr"/>
            <a:r>
              <a:rPr lang="en-US" sz="1600" b="1" dirty="0" smtClean="0">
                <a:solidFill>
                  <a:srgbClr val="FF0000"/>
                </a:solidFill>
                <a:latin typeface="Times New Roman" panose="02020603050405020304" pitchFamily="18" charset="0"/>
                <a:cs typeface="Times New Roman" panose="02020603050405020304" pitchFamily="18" charset="0"/>
              </a:rPr>
              <a:t>Additional Costs Shift to Taxpayer </a:t>
            </a:r>
            <a:endParaRPr lang="en-US" sz="1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0564425"/>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91395" y="576726"/>
            <a:ext cx="8710580" cy="5125574"/>
          </a:xfrm>
          <a:prstGeom prst="rect">
            <a:avLst/>
          </a:prstGeom>
          <a:ln>
            <a:solidFill>
              <a:srgbClr val="FF0000"/>
            </a:solidFill>
          </a:ln>
        </p:spPr>
      </p:pic>
      <p:pic>
        <p:nvPicPr>
          <p:cNvPr id="2" name="Picture 1"/>
          <p:cNvPicPr>
            <a:picLocks noChangeAspect="1"/>
          </p:cNvPicPr>
          <p:nvPr/>
        </p:nvPicPr>
        <p:blipFill>
          <a:blip r:embed="rId3"/>
          <a:stretch>
            <a:fillRect/>
          </a:stretch>
        </p:blipFill>
        <p:spPr>
          <a:xfrm>
            <a:off x="3905647" y="1598947"/>
            <a:ext cx="2378190" cy="1964121"/>
          </a:xfrm>
          <a:prstGeom prst="rect">
            <a:avLst/>
          </a:prstGeom>
          <a:ln w="28575">
            <a:solidFill>
              <a:srgbClr val="FF0000"/>
            </a:solidFill>
          </a:ln>
        </p:spPr>
      </p:pic>
      <p:pic>
        <p:nvPicPr>
          <p:cNvPr id="4" name="Picture 3"/>
          <p:cNvPicPr>
            <a:picLocks noChangeAspect="1"/>
          </p:cNvPicPr>
          <p:nvPr/>
        </p:nvPicPr>
        <p:blipFill>
          <a:blip r:embed="rId4"/>
          <a:stretch>
            <a:fillRect/>
          </a:stretch>
        </p:blipFill>
        <p:spPr>
          <a:xfrm>
            <a:off x="6283837" y="1605297"/>
            <a:ext cx="2607982" cy="1953488"/>
          </a:xfrm>
          <a:prstGeom prst="rect">
            <a:avLst/>
          </a:prstGeom>
          <a:ln w="28575">
            <a:solidFill>
              <a:srgbClr val="FF0000"/>
            </a:solidFill>
          </a:ln>
        </p:spPr>
      </p:pic>
      <p:sp>
        <p:nvSpPr>
          <p:cNvPr id="5" name="5-Point Star 4"/>
          <p:cNvSpPr/>
          <p:nvPr/>
        </p:nvSpPr>
        <p:spPr>
          <a:xfrm>
            <a:off x="8610600" y="3987800"/>
            <a:ext cx="152400" cy="10795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p:cNvSpPr/>
          <p:nvPr/>
        </p:nvSpPr>
        <p:spPr>
          <a:xfrm>
            <a:off x="4942342" y="2025650"/>
            <a:ext cx="152400" cy="10795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p:cNvSpPr/>
          <p:nvPr/>
        </p:nvSpPr>
        <p:spPr>
          <a:xfrm>
            <a:off x="7410028" y="2085975"/>
            <a:ext cx="152400" cy="10795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p:cNvSpPr/>
          <p:nvPr/>
        </p:nvSpPr>
        <p:spPr>
          <a:xfrm>
            <a:off x="7594600" y="2089150"/>
            <a:ext cx="152400" cy="10795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8825775" y="4152900"/>
            <a:ext cx="152400" cy="10795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a:off x="8641625" y="4152900"/>
            <a:ext cx="152400" cy="10795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5062992" y="4298950"/>
            <a:ext cx="200455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60900" y="4470400"/>
            <a:ext cx="249555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145292" y="5143500"/>
            <a:ext cx="2277608" cy="63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320040" y="1605297"/>
            <a:ext cx="3523203" cy="830997"/>
          </a:xfrm>
          <a:prstGeom prst="rect">
            <a:avLst/>
          </a:prstGeom>
          <a:solidFill>
            <a:schemeClr val="tx1"/>
          </a:solidFill>
        </p:spPr>
        <p:txBody>
          <a:bodyPr wrap="square">
            <a:spAutoFit/>
          </a:bodyPr>
          <a:lstStyle/>
          <a:p>
            <a:r>
              <a:rPr lang="en-US" sz="1600" b="1" dirty="0" smtClean="0">
                <a:solidFill>
                  <a:schemeClr val="bg1"/>
                </a:solidFill>
                <a:latin typeface="Times New Roman" panose="02020603050405020304" pitchFamily="18" charset="0"/>
                <a:cs typeface="Times New Roman" panose="02020603050405020304" pitchFamily="18" charset="0"/>
              </a:rPr>
              <a:t>Removing bank reserves from DIF </a:t>
            </a:r>
            <a:r>
              <a:rPr lang="en-US" sz="1600" b="1" dirty="0" err="1" smtClean="0">
                <a:solidFill>
                  <a:schemeClr val="bg1"/>
                </a:solidFill>
                <a:latin typeface="Times New Roman" panose="02020603050405020304" pitchFamily="18" charset="0"/>
                <a:cs typeface="Times New Roman" panose="02020603050405020304" pitchFamily="18" charset="0"/>
              </a:rPr>
              <a:t>premiuns</a:t>
            </a:r>
            <a:r>
              <a:rPr lang="en-US" sz="1600" b="1" dirty="0" smtClean="0">
                <a:solidFill>
                  <a:schemeClr val="bg1"/>
                </a:solidFill>
                <a:latin typeface="Times New Roman" panose="02020603050405020304" pitchFamily="18" charset="0"/>
                <a:cs typeface="Times New Roman" panose="02020603050405020304" pitchFamily="18" charset="0"/>
              </a:rPr>
              <a:t>, supports </a:t>
            </a:r>
            <a:r>
              <a:rPr lang="en-US" sz="1600" b="1" dirty="0">
                <a:solidFill>
                  <a:schemeClr val="bg1"/>
                </a:solidFill>
                <a:latin typeface="Times New Roman" panose="02020603050405020304" pitchFamily="18" charset="0"/>
                <a:cs typeface="Times New Roman" panose="02020603050405020304" pitchFamily="18" charset="0"/>
              </a:rPr>
              <a:t>costless income for banks, (taxpayers bear the cost)</a:t>
            </a:r>
            <a:endParaRPr lang="en-US" sz="1600" b="1" dirty="0">
              <a:solidFill>
                <a:schemeClr val="bg1"/>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5495544" y="4998147"/>
            <a:ext cx="3418623" cy="646331"/>
          </a:xfrm>
          <a:prstGeom prst="rect">
            <a:avLst/>
          </a:prstGeom>
          <a:solidFill>
            <a:schemeClr val="bg1"/>
          </a:solidFill>
          <a:ln w="28575">
            <a:solidFill>
              <a:srgbClr val="FF0000"/>
            </a:solidFill>
          </a:ln>
        </p:spPr>
        <p:txBody>
          <a:bodyPr wrap="square" rtlCol="0">
            <a:spAutoFit/>
          </a:bodyPr>
          <a:lstStyle/>
          <a:p>
            <a:pPr algn="ctr"/>
            <a:r>
              <a:rPr lang="en-US" b="1" dirty="0" smtClean="0">
                <a:solidFill>
                  <a:srgbClr val="FF0000"/>
                </a:solidFill>
                <a:latin typeface="Times New Roman" panose="02020603050405020304" pitchFamily="18" charset="0"/>
                <a:cs typeface="Times New Roman" panose="02020603050405020304" pitchFamily="18" charset="0"/>
              </a:rPr>
              <a:t>This Information Now Being Discussed on Main Street</a:t>
            </a:r>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3693787"/>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74320" y="1139852"/>
            <a:ext cx="8634202" cy="1400383"/>
          </a:xfrm>
          <a:prstGeom prst="rect">
            <a:avLst/>
          </a:prstGeom>
          <a:noFill/>
          <a:ln>
            <a:noFill/>
          </a:ln>
          <a:effectLst/>
        </p:spPr>
        <p:txBody>
          <a:bodyPr vert="horz" wrap="square" lIns="9522" tIns="45720" rIns="9522" bIns="0" numCol="1" anchor="ctr" anchorCtr="0" compatLnSpc="1">
            <a:prstTxWarp prst="textNoShape">
              <a:avLst/>
            </a:prstTxWarp>
            <a:spAutoFit/>
          </a:bodyPr>
          <a:lstStyle/>
          <a:p>
            <a:pPr lvl="0" eaLnBrk="0" fontAlgn="base" hangingPunct="0">
              <a:spcBef>
                <a:spcPct val="0"/>
              </a:spcBef>
              <a:spcAft>
                <a:spcPct val="0"/>
              </a:spcAft>
            </a:pPr>
            <a:r>
              <a:rPr kumimoji="0" lang="en-US" altLang="en-US" sz="2400" b="1" i="0" u="none" strike="noStrike" cap="none" normalizeH="0" baseline="0" dirty="0" smtClean="0">
                <a:ln>
                  <a:noFill/>
                </a:ln>
                <a:solidFill>
                  <a:srgbClr val="555555"/>
                </a:solidFill>
                <a:effectLst/>
                <a:latin typeface="Times New Roman" panose="02020603050405020304" pitchFamily="18" charset="0"/>
                <a:cs typeface="Times New Roman" panose="02020603050405020304" pitchFamily="18" charset="0"/>
              </a:rPr>
              <a:t>"We have seen the economy progress over the last several months in exactly the way we anticipated," "We have some confidence in the path the economy is on.“ </a:t>
            </a:r>
          </a:p>
          <a:p>
            <a:pPr lvl="0" eaLnBrk="0" fontAlgn="base" hangingPunct="0">
              <a:spcBef>
                <a:spcPct val="0"/>
              </a:spcBef>
              <a:spcAft>
                <a:spcPct val="0"/>
              </a:spcAft>
            </a:pPr>
            <a:r>
              <a:rPr lang="en-US" altLang="en-US" sz="1600" b="1" dirty="0" smtClean="0">
                <a:solidFill>
                  <a:srgbClr val="555555"/>
                </a:solidFill>
                <a:latin typeface="Times New Roman" panose="02020603050405020304" pitchFamily="18" charset="0"/>
                <a:cs typeface="Times New Roman" panose="02020603050405020304" pitchFamily="18" charset="0"/>
              </a:rPr>
              <a:t>Fed </a:t>
            </a:r>
            <a:r>
              <a:rPr lang="en-US" altLang="en-US" sz="1600" b="1" dirty="0">
                <a:solidFill>
                  <a:srgbClr val="555555"/>
                </a:solidFill>
                <a:latin typeface="Times New Roman" panose="02020603050405020304" pitchFamily="18" charset="0"/>
                <a:cs typeface="Times New Roman" panose="02020603050405020304" pitchFamily="18" charset="0"/>
              </a:rPr>
              <a:t>Chair Janet </a:t>
            </a:r>
            <a:r>
              <a:rPr lang="en-US" altLang="en-US" sz="1600" b="1" dirty="0" smtClean="0">
                <a:solidFill>
                  <a:srgbClr val="555555"/>
                </a:solidFill>
                <a:latin typeface="Times New Roman" panose="02020603050405020304" pitchFamily="18" charset="0"/>
                <a:cs typeface="Times New Roman" panose="02020603050405020304" pitchFamily="18" charset="0"/>
              </a:rPr>
              <a:t>Yellen, in </a:t>
            </a:r>
            <a:r>
              <a:rPr lang="en-US" altLang="en-US" sz="1600" b="1" dirty="0">
                <a:solidFill>
                  <a:srgbClr val="555555"/>
                </a:solidFill>
                <a:latin typeface="Times New Roman" panose="02020603050405020304" pitchFamily="18" charset="0"/>
                <a:cs typeface="Times New Roman" panose="02020603050405020304" pitchFamily="18" charset="0"/>
              </a:rPr>
              <a:t>a press conference following the end of a two-day policy </a:t>
            </a:r>
            <a:r>
              <a:rPr lang="en-US" altLang="en-US" sz="1600" b="1" dirty="0" smtClean="0">
                <a:solidFill>
                  <a:srgbClr val="555555"/>
                </a:solidFill>
                <a:latin typeface="Times New Roman" panose="02020603050405020304" pitchFamily="18" charset="0"/>
                <a:cs typeface="Times New Roman" panose="02020603050405020304" pitchFamily="18" charset="0"/>
              </a:rPr>
              <a:t>meeting </a:t>
            </a:r>
            <a:endParaRPr kumimoji="0" lang="en-US" altLang="en-US"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7259847"/>
      </p:ext>
    </p:extLst>
  </p:cSld>
  <p:clrMapOvr>
    <a:masterClrMapping/>
  </p:clrMapOvr>
  <p:transition spd="slow">
    <p:push dir="u"/>
  </p:transition>
</p:sld>
</file>

<file path=ppt/tags/tag1.xml><?xml version="1.0" encoding="utf-8"?>
<p:tagLst xmlns:a="http://schemas.openxmlformats.org/drawingml/2006/main" xmlns:r="http://schemas.openxmlformats.org/officeDocument/2006/relationships" xmlns:p="http://schemas.openxmlformats.org/presentationml/2006/main">
  <p:tag name="TIMING" val="|44.7|9.6|7.5|15.3"/>
</p:tagLst>
</file>

<file path=ppt/tags/tag2.xml><?xml version="1.0" encoding="utf-8"?>
<p:tagLst xmlns:a="http://schemas.openxmlformats.org/drawingml/2006/main" xmlns:r="http://schemas.openxmlformats.org/officeDocument/2006/relationships" xmlns:p="http://schemas.openxmlformats.org/presentationml/2006/main">
  <p:tag name="TIMING" val="|31.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35152</TotalTime>
  <Words>610</Words>
  <Application>Microsoft Office PowerPoint</Application>
  <PresentationFormat>On-screen Show (4:3)</PresentationFormat>
  <Paragraphs>79</Paragraphs>
  <Slides>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Lynette Zang</dc:creator>
  <cp:lastModifiedBy>Lynette Zang</cp:lastModifiedBy>
  <cp:revision>1646</cp:revision>
  <cp:lastPrinted>2015-02-09T16:31:00Z</cp:lastPrinted>
  <dcterms:created xsi:type="dcterms:W3CDTF">2014-11-10T20:19:22Z</dcterms:created>
  <dcterms:modified xsi:type="dcterms:W3CDTF">2017-03-21T01:55:50Z</dcterms:modified>
</cp:coreProperties>
</file>